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57" r:id="rId4"/>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81" r:id="rId23"/>
    <p:sldId id="277" r:id="rId24"/>
    <p:sldId id="279" r:id="rId25"/>
    <p:sldId id="294" r:id="rId26"/>
    <p:sldId id="282" r:id="rId27"/>
    <p:sldId id="284" r:id="rId28"/>
    <p:sldId id="283" r:id="rId29"/>
    <p:sldId id="290" r:id="rId30"/>
    <p:sldId id="285" r:id="rId31"/>
    <p:sldId id="288" r:id="rId32"/>
    <p:sldId id="289" r:id="rId33"/>
    <p:sldId id="295" r:id="rId34"/>
    <p:sldId id="286"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7"/>
  </p:normalViewPr>
  <p:slideViewPr>
    <p:cSldViewPr snapToGrid="0" snapToObjects="1">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94215F-CCC4-8843-9ACF-E8B53C0757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9EF5529-E0F6-8143-87D3-4BF43907A2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8F80781-04C5-8D4F-805D-FB6047F70AAF}"/>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5" name="Footer Placeholder 4">
            <a:extLst>
              <a:ext uri="{FF2B5EF4-FFF2-40B4-BE49-F238E27FC236}">
                <a16:creationId xmlns:a16="http://schemas.microsoft.com/office/drawing/2014/main" xmlns="" id="{B66E43EE-7874-924B-B5D7-448777541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6BFF2B1-8C0C-5B4D-8008-9425AC0041E0}"/>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4086450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03123E-4E69-364A-A349-13912D75C4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725EF90-A4A1-5341-A299-92C9A4CAF0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D5CE4C-849F-BB41-8464-8ABA0E4D1E7C}"/>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5" name="Footer Placeholder 4">
            <a:extLst>
              <a:ext uri="{FF2B5EF4-FFF2-40B4-BE49-F238E27FC236}">
                <a16:creationId xmlns:a16="http://schemas.microsoft.com/office/drawing/2014/main" xmlns="" id="{A74AB105-0D65-9348-B4B5-29E770C1C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3727F8C-A942-AF4D-8DE1-86E5898557F4}"/>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266258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0008212-6079-7E43-8D64-32AC4BCE1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5DA7D79-3A96-D149-BF1C-90F68DEF44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495FF51-02CB-654F-A0F3-79FB20FF36AA}"/>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5" name="Footer Placeholder 4">
            <a:extLst>
              <a:ext uri="{FF2B5EF4-FFF2-40B4-BE49-F238E27FC236}">
                <a16:creationId xmlns:a16="http://schemas.microsoft.com/office/drawing/2014/main" xmlns="" id="{FEBB9225-D123-9E4B-83FA-6B9743ED5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CEDA24B-86C6-F447-A35C-884D5D7D25FE}"/>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237484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15B7DE-983C-8448-BF19-C75DDFBD8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1EBF124-252F-2441-9869-74338CEF2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AF05F98-9C22-B04C-9134-62587590BC66}"/>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5" name="Footer Placeholder 4">
            <a:extLst>
              <a:ext uri="{FF2B5EF4-FFF2-40B4-BE49-F238E27FC236}">
                <a16:creationId xmlns:a16="http://schemas.microsoft.com/office/drawing/2014/main" xmlns="" id="{7432632D-3FE5-5341-941A-6CD7969E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2BEDC4A-012B-2D48-9002-1D540ADFA1DD}"/>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389121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DE1149-A0F6-1C42-BC12-5153DC15F4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B706198-5E20-B548-AB81-5FECB82E2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C91AA9C-06D1-1644-9FCD-BD1543B1834C}"/>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5" name="Footer Placeholder 4">
            <a:extLst>
              <a:ext uri="{FF2B5EF4-FFF2-40B4-BE49-F238E27FC236}">
                <a16:creationId xmlns:a16="http://schemas.microsoft.com/office/drawing/2014/main" xmlns="" id="{DB38A83E-0B08-3C43-952C-15445F6A9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25BEB5-9F7F-494E-86F5-4A69CBF2E1EB}"/>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312067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C6F295-7DDB-F249-BADC-5E46D3D11C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0E684C4-98DC-1549-ABF9-9479D3E4E2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AA10578-20F5-CF4E-97A2-3D3B4A140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88392FC-09F1-9E4E-845E-D4963625322A}"/>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6" name="Footer Placeholder 5">
            <a:extLst>
              <a:ext uri="{FF2B5EF4-FFF2-40B4-BE49-F238E27FC236}">
                <a16:creationId xmlns:a16="http://schemas.microsoft.com/office/drawing/2014/main" xmlns="" id="{E905261E-C0B7-F74D-8154-B2C75727A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9B8637B-E8A1-5F4E-B169-499095FE38BB}"/>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1870080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4E26B-7CDB-A24A-8D9B-1014F8AF56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4EECE66-DC6E-B442-8B93-0E4ED23A2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B14F62A-C2DA-4542-8B44-02BE316658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03A575A-11DF-F24B-A3D3-B236C25E9F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A316F86-B2C5-AD42-B0D0-30BE59D8B5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C4AB76B-05F3-EE40-BA7E-BB0002BCE74A}"/>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8" name="Footer Placeholder 7">
            <a:extLst>
              <a:ext uri="{FF2B5EF4-FFF2-40B4-BE49-F238E27FC236}">
                <a16:creationId xmlns:a16="http://schemas.microsoft.com/office/drawing/2014/main" xmlns="" id="{ED6CB394-2DEF-1744-8FE2-E2EEBC56B8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3FDDA40-D653-D846-91E5-4C3431D95639}"/>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39020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E0C0A-F3E6-5D4B-A99D-3C3988C75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5431591-4242-8D45-8F92-305EE144F5C4}"/>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4" name="Footer Placeholder 3">
            <a:extLst>
              <a:ext uri="{FF2B5EF4-FFF2-40B4-BE49-F238E27FC236}">
                <a16:creationId xmlns:a16="http://schemas.microsoft.com/office/drawing/2014/main" xmlns="" id="{0BD5B234-8EBB-664D-BC31-9A11D7A94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F0F7C53-A5B4-8949-80CD-CEC96B15D99B}"/>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2065114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074946C-ED40-5C4C-AC3D-9CE2770F6099}"/>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3" name="Footer Placeholder 2">
            <a:extLst>
              <a:ext uri="{FF2B5EF4-FFF2-40B4-BE49-F238E27FC236}">
                <a16:creationId xmlns:a16="http://schemas.microsoft.com/office/drawing/2014/main" xmlns="" id="{63505102-19CD-5C4E-804C-4B93390086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4521284-6CB9-BA40-A525-44E50E99035C}"/>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227467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65C2C7-DC0D-F342-8EDF-9B576A895E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CFD31F7-566D-464D-B819-5316DABA4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D290B6-5413-BE4C-A895-6A8BEC8DF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55A3F60-D66E-FA45-B164-26948395E96F}"/>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6" name="Footer Placeholder 5">
            <a:extLst>
              <a:ext uri="{FF2B5EF4-FFF2-40B4-BE49-F238E27FC236}">
                <a16:creationId xmlns:a16="http://schemas.microsoft.com/office/drawing/2014/main" xmlns="" id="{EC9A4BB3-9EA3-3E4C-B5DC-2FE11D87E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FE463B9-DE53-B948-87CB-93B18CE28799}"/>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2962082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580977-5AD2-4B48-9392-AD46B2494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D869B47-F9F2-B847-978B-641BFD535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5A4D264-3129-A041-8F55-4BA72B369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61FDC4E-6E7F-344A-BFD7-EB89D6D34ABD}"/>
              </a:ext>
            </a:extLst>
          </p:cNvPr>
          <p:cNvSpPr>
            <a:spLocks noGrp="1"/>
          </p:cNvSpPr>
          <p:nvPr>
            <p:ph type="dt" sz="half" idx="10"/>
          </p:nvPr>
        </p:nvSpPr>
        <p:spPr/>
        <p:txBody>
          <a:bodyPr/>
          <a:lstStyle/>
          <a:p>
            <a:fld id="{EA2CE027-428B-BA44-923E-8AC769F9892B}" type="datetimeFigureOut">
              <a:rPr lang="en-US" smtClean="0"/>
              <a:t>6/1/2019</a:t>
            </a:fld>
            <a:endParaRPr lang="en-US"/>
          </a:p>
        </p:txBody>
      </p:sp>
      <p:sp>
        <p:nvSpPr>
          <p:cNvPr id="6" name="Footer Placeholder 5">
            <a:extLst>
              <a:ext uri="{FF2B5EF4-FFF2-40B4-BE49-F238E27FC236}">
                <a16:creationId xmlns:a16="http://schemas.microsoft.com/office/drawing/2014/main" xmlns="" id="{3C925634-3D1C-E547-AAEB-241124CF2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B646DE4-58B5-3540-B7AB-451039D9CCE1}"/>
              </a:ext>
            </a:extLst>
          </p:cNvPr>
          <p:cNvSpPr>
            <a:spLocks noGrp="1"/>
          </p:cNvSpPr>
          <p:nvPr>
            <p:ph type="sldNum" sz="quarter" idx="12"/>
          </p:nvPr>
        </p:nvSpPr>
        <p:spPr/>
        <p:txBody>
          <a:bodyPr/>
          <a:lstStyle/>
          <a:p>
            <a:fld id="{9C99E461-06E3-4E48-8E14-C8AC9E2C3824}" type="slidenum">
              <a:rPr lang="en-US" smtClean="0"/>
              <a:t>‹#›</a:t>
            </a:fld>
            <a:endParaRPr lang="en-US"/>
          </a:p>
        </p:txBody>
      </p:sp>
    </p:spTree>
    <p:extLst>
      <p:ext uri="{BB962C8B-B14F-4D97-AF65-F5344CB8AC3E}">
        <p14:creationId xmlns:p14="http://schemas.microsoft.com/office/powerpoint/2010/main" val="281336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06D5A25-B049-794B-A340-1DB1576C98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0A7A6D0-2D64-4842-9D1B-B8FEE309E6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D770CE-B0F0-104F-904D-30BA0AD748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CE027-428B-BA44-923E-8AC769F9892B}" type="datetimeFigureOut">
              <a:rPr lang="en-US" smtClean="0"/>
              <a:t>6/1/2019</a:t>
            </a:fld>
            <a:endParaRPr lang="en-US"/>
          </a:p>
        </p:txBody>
      </p:sp>
      <p:sp>
        <p:nvSpPr>
          <p:cNvPr id="5" name="Footer Placeholder 4">
            <a:extLst>
              <a:ext uri="{FF2B5EF4-FFF2-40B4-BE49-F238E27FC236}">
                <a16:creationId xmlns:a16="http://schemas.microsoft.com/office/drawing/2014/main" xmlns="" id="{53EDE506-9696-7D40-92C1-790DFF1B9D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ECDF586-795C-F44C-9560-A24CC93AB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9E461-06E3-4E48-8E14-C8AC9E2C3824}" type="slidenum">
              <a:rPr lang="en-US" smtClean="0"/>
              <a:t>‹#›</a:t>
            </a:fld>
            <a:endParaRPr lang="en-US"/>
          </a:p>
        </p:txBody>
      </p:sp>
    </p:spTree>
    <p:extLst>
      <p:ext uri="{BB962C8B-B14F-4D97-AF65-F5344CB8AC3E}">
        <p14:creationId xmlns:p14="http://schemas.microsoft.com/office/powerpoint/2010/main" val="2747862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E8D938-08EC-4348-8F2A-03B2A47951DA}"/>
              </a:ext>
            </a:extLst>
          </p:cNvPr>
          <p:cNvSpPr>
            <a:spLocks noGrp="1"/>
          </p:cNvSpPr>
          <p:nvPr>
            <p:ph type="ctrTitle"/>
          </p:nvPr>
        </p:nvSpPr>
        <p:spPr/>
        <p:txBody>
          <a:bodyPr>
            <a:normAutofit fontScale="90000"/>
          </a:bodyPr>
          <a:lstStyle/>
          <a:p>
            <a:r>
              <a:rPr lang="en-US" dirty="0"/>
              <a:t>Predicting the direction of stock market prices using </a:t>
            </a:r>
            <a:r>
              <a:rPr lang="en-US" dirty="0" smtClean="0"/>
              <a:t/>
            </a:r>
            <a:br>
              <a:rPr lang="en-US" dirty="0" smtClean="0"/>
            </a:br>
            <a:r>
              <a:rPr lang="en-US" dirty="0" smtClean="0"/>
              <a:t>random </a:t>
            </a:r>
            <a:r>
              <a:rPr lang="en-US" dirty="0"/>
              <a:t>forest</a:t>
            </a:r>
            <a:br>
              <a:rPr lang="en-US" dirty="0"/>
            </a:br>
            <a:endParaRPr lang="en-US" dirty="0"/>
          </a:p>
        </p:txBody>
      </p:sp>
      <p:sp>
        <p:nvSpPr>
          <p:cNvPr id="3" name="Subtitle 2">
            <a:extLst>
              <a:ext uri="{FF2B5EF4-FFF2-40B4-BE49-F238E27FC236}">
                <a16:creationId xmlns:a16="http://schemas.microsoft.com/office/drawing/2014/main" xmlns="" id="{A405EDEE-ED20-654D-85C9-A55F6C64E934}"/>
              </a:ext>
            </a:extLst>
          </p:cNvPr>
          <p:cNvSpPr>
            <a:spLocks noGrp="1"/>
          </p:cNvSpPr>
          <p:nvPr>
            <p:ph type="subTitle" idx="1"/>
          </p:nvPr>
        </p:nvSpPr>
        <p:spPr/>
        <p:txBody>
          <a:bodyPr>
            <a:normAutofit fontScale="77500" lnSpcReduction="20000"/>
          </a:bodyPr>
          <a:lstStyle/>
          <a:p>
            <a:r>
              <a:rPr lang="en-US" dirty="0"/>
              <a:t>Instructor: Nguyen Chi </a:t>
            </a:r>
            <a:r>
              <a:rPr lang="en-US" dirty="0" err="1"/>
              <a:t>Thien</a:t>
            </a:r>
            <a:endParaRPr lang="en-US" dirty="0"/>
          </a:p>
          <a:p>
            <a:endParaRPr lang="en-US" dirty="0"/>
          </a:p>
          <a:p>
            <a:r>
              <a:rPr lang="en-US" dirty="0" smtClean="0"/>
              <a:t>Candidates:</a:t>
            </a:r>
            <a:endParaRPr lang="en-US" dirty="0"/>
          </a:p>
          <a:p>
            <a:r>
              <a:rPr lang="en-US" dirty="0"/>
              <a:t>Phan Ly Phuong </a:t>
            </a:r>
            <a:r>
              <a:rPr lang="en-US" dirty="0" err="1"/>
              <a:t>Nghi</a:t>
            </a:r>
            <a:endParaRPr lang="en-US" dirty="0"/>
          </a:p>
          <a:p>
            <a:r>
              <a:rPr lang="en-US" dirty="0"/>
              <a:t>Nguyen </a:t>
            </a:r>
            <a:r>
              <a:rPr lang="en-US" dirty="0" err="1"/>
              <a:t>Phuc</a:t>
            </a:r>
            <a:r>
              <a:rPr lang="en-US" dirty="0"/>
              <a:t> </a:t>
            </a:r>
            <a:r>
              <a:rPr lang="en-US" dirty="0" err="1"/>
              <a:t>Nghi</a:t>
            </a:r>
            <a:endParaRPr lang="en-US" dirty="0"/>
          </a:p>
        </p:txBody>
      </p:sp>
    </p:spTree>
    <p:extLst>
      <p:ext uri="{BB962C8B-B14F-4D97-AF65-F5344CB8AC3E}">
        <p14:creationId xmlns:p14="http://schemas.microsoft.com/office/powerpoint/2010/main" val="2226516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F3A4A-2381-B94B-99C3-43792F03B4CB}"/>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E767AD81-7954-344A-91E9-FB6FEB5910BF}"/>
              </a:ext>
            </a:extLst>
          </p:cNvPr>
          <p:cNvSpPr>
            <a:spLocks noGrp="1"/>
          </p:cNvSpPr>
          <p:nvPr>
            <p:ph idx="1"/>
          </p:nvPr>
        </p:nvSpPr>
        <p:spPr/>
        <p:txBody>
          <a:bodyPr/>
          <a:lstStyle/>
          <a:p>
            <a:r>
              <a:rPr lang="en-US" dirty="0"/>
              <a:t>Relative Strength Index (RSI)</a:t>
            </a:r>
          </a:p>
          <a:p>
            <a:endParaRPr lang="en-US" dirty="0"/>
          </a:p>
          <a:p>
            <a:endParaRPr lang="en-US" dirty="0"/>
          </a:p>
          <a:p>
            <a:endParaRPr lang="en-US" dirty="0"/>
          </a:p>
          <a:p>
            <a:pPr marL="0" indent="0">
              <a:buNone/>
            </a:pPr>
            <a:endParaRPr lang="en-US" dirty="0"/>
          </a:p>
          <a:p>
            <a:r>
              <a:rPr lang="en-US" dirty="0"/>
              <a:t>RSI is a popular momentum indicator which determines whether the stock is overbought or oversold.</a:t>
            </a:r>
          </a:p>
          <a:p>
            <a:endParaRPr lang="en-US" dirty="0"/>
          </a:p>
          <a:p>
            <a:endParaRPr lang="en-US" dirty="0"/>
          </a:p>
        </p:txBody>
      </p:sp>
      <p:pic>
        <p:nvPicPr>
          <p:cNvPr id="4" name="Picture 3">
            <a:extLst>
              <a:ext uri="{FF2B5EF4-FFF2-40B4-BE49-F238E27FC236}">
                <a16:creationId xmlns:a16="http://schemas.microsoft.com/office/drawing/2014/main" xmlns="" id="{B6D9C335-CA80-9445-A999-2A6905289246}"/>
              </a:ext>
            </a:extLst>
          </p:cNvPr>
          <p:cNvPicPr>
            <a:picLocks noChangeAspect="1"/>
          </p:cNvPicPr>
          <p:nvPr/>
        </p:nvPicPr>
        <p:blipFill>
          <a:blip r:embed="rId2"/>
          <a:stretch>
            <a:fillRect/>
          </a:stretch>
        </p:blipFill>
        <p:spPr>
          <a:xfrm>
            <a:off x="1119128" y="2559050"/>
            <a:ext cx="4305300" cy="1739900"/>
          </a:xfrm>
          <a:prstGeom prst="rect">
            <a:avLst/>
          </a:prstGeom>
        </p:spPr>
      </p:pic>
      <p:pic>
        <p:nvPicPr>
          <p:cNvPr id="5" name="Picture 4">
            <a:extLst>
              <a:ext uri="{FF2B5EF4-FFF2-40B4-BE49-F238E27FC236}">
                <a16:creationId xmlns:a16="http://schemas.microsoft.com/office/drawing/2014/main" xmlns="" id="{06C70945-8F6F-F84B-8897-245DA8F5B6DA}"/>
              </a:ext>
            </a:extLst>
          </p:cNvPr>
          <p:cNvPicPr>
            <a:picLocks noChangeAspect="1"/>
          </p:cNvPicPr>
          <p:nvPr/>
        </p:nvPicPr>
        <p:blipFill>
          <a:blip r:embed="rId3"/>
          <a:stretch>
            <a:fillRect/>
          </a:stretch>
        </p:blipFill>
        <p:spPr>
          <a:xfrm>
            <a:off x="5705356" y="1211066"/>
            <a:ext cx="5678866" cy="3087883"/>
          </a:xfrm>
          <a:prstGeom prst="rect">
            <a:avLst/>
          </a:prstGeom>
        </p:spPr>
      </p:pic>
    </p:spTree>
    <p:extLst>
      <p:ext uri="{BB962C8B-B14F-4D97-AF65-F5344CB8AC3E}">
        <p14:creationId xmlns:p14="http://schemas.microsoft.com/office/powerpoint/2010/main" val="4105991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D0307A-ED49-AD4D-A070-55ADF0FD996B}"/>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8D22633C-6817-834B-8F54-0C54F4CF9F45}"/>
              </a:ext>
            </a:extLst>
          </p:cNvPr>
          <p:cNvSpPr>
            <a:spLocks noGrp="1"/>
          </p:cNvSpPr>
          <p:nvPr>
            <p:ph idx="1"/>
          </p:nvPr>
        </p:nvSpPr>
        <p:spPr/>
        <p:txBody>
          <a:bodyPr/>
          <a:lstStyle/>
          <a:p>
            <a:r>
              <a:rPr lang="en-US" dirty="0"/>
              <a:t>Stochastic Oscillator (%K)</a:t>
            </a:r>
          </a:p>
          <a:p>
            <a:r>
              <a:rPr lang="en-US" dirty="0"/>
              <a:t>Stochastic Oscillator follows the speed or the momentum of the price. As a rule, momentum changes before the price changes. It measures the level of the closing price relative to low-high range over a period of time.</a:t>
            </a:r>
          </a:p>
          <a:p>
            <a:endParaRPr lang="en-US" dirty="0"/>
          </a:p>
        </p:txBody>
      </p:sp>
      <p:pic>
        <p:nvPicPr>
          <p:cNvPr id="4" name="Picture 3">
            <a:extLst>
              <a:ext uri="{FF2B5EF4-FFF2-40B4-BE49-F238E27FC236}">
                <a16:creationId xmlns:a16="http://schemas.microsoft.com/office/drawing/2014/main" xmlns="" id="{7A2C5AF7-A5D3-D94B-B1C0-E9D6C8239CF9}"/>
              </a:ext>
            </a:extLst>
          </p:cNvPr>
          <p:cNvPicPr>
            <a:picLocks noChangeAspect="1"/>
          </p:cNvPicPr>
          <p:nvPr/>
        </p:nvPicPr>
        <p:blipFill>
          <a:blip r:embed="rId2"/>
          <a:stretch>
            <a:fillRect/>
          </a:stretch>
        </p:blipFill>
        <p:spPr>
          <a:xfrm>
            <a:off x="2508250" y="3807991"/>
            <a:ext cx="7175500" cy="1765300"/>
          </a:xfrm>
          <a:prstGeom prst="rect">
            <a:avLst/>
          </a:prstGeom>
        </p:spPr>
      </p:pic>
    </p:spTree>
    <p:extLst>
      <p:ext uri="{BB962C8B-B14F-4D97-AF65-F5344CB8AC3E}">
        <p14:creationId xmlns:p14="http://schemas.microsoft.com/office/powerpoint/2010/main" val="3294594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D0307A-ED49-AD4D-A070-55ADF0FD996B}"/>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8D22633C-6817-834B-8F54-0C54F4CF9F45}"/>
              </a:ext>
            </a:extLst>
          </p:cNvPr>
          <p:cNvSpPr>
            <a:spLocks noGrp="1"/>
          </p:cNvSpPr>
          <p:nvPr>
            <p:ph idx="1"/>
          </p:nvPr>
        </p:nvSpPr>
        <p:spPr/>
        <p:txBody>
          <a:bodyPr/>
          <a:lstStyle/>
          <a:p>
            <a:r>
              <a:rPr lang="en-US" dirty="0"/>
              <a:t>Williams %R</a:t>
            </a:r>
          </a:p>
          <a:p>
            <a:endParaRPr lang="en-US" dirty="0"/>
          </a:p>
          <a:p>
            <a:endParaRPr lang="en-US" dirty="0"/>
          </a:p>
          <a:p>
            <a:endParaRPr lang="en-US" dirty="0"/>
          </a:p>
          <a:p>
            <a:pPr marL="0" indent="0">
              <a:buNone/>
            </a:pPr>
            <a:endParaRPr lang="en-US" dirty="0"/>
          </a:p>
          <a:p>
            <a:r>
              <a:rPr lang="en-US" dirty="0"/>
              <a:t>Williams %R ranges from -100 to 0. When its value is above -20, it indicates a sell signal and when its value is below -80, it indicates a buy signal.</a:t>
            </a:r>
          </a:p>
          <a:p>
            <a:endParaRPr lang="en-US" dirty="0"/>
          </a:p>
        </p:txBody>
      </p:sp>
      <p:pic>
        <p:nvPicPr>
          <p:cNvPr id="4" name="Picture 3">
            <a:extLst>
              <a:ext uri="{FF2B5EF4-FFF2-40B4-BE49-F238E27FC236}">
                <a16:creationId xmlns:a16="http://schemas.microsoft.com/office/drawing/2014/main" xmlns="" id="{12E1B5F1-7C14-A946-AB62-A0842D877389}"/>
              </a:ext>
            </a:extLst>
          </p:cNvPr>
          <p:cNvPicPr>
            <a:picLocks noChangeAspect="1"/>
          </p:cNvPicPr>
          <p:nvPr/>
        </p:nvPicPr>
        <p:blipFill>
          <a:blip r:embed="rId2"/>
          <a:stretch>
            <a:fillRect/>
          </a:stretch>
        </p:blipFill>
        <p:spPr>
          <a:xfrm>
            <a:off x="737002" y="2386715"/>
            <a:ext cx="3263900" cy="927100"/>
          </a:xfrm>
          <a:prstGeom prst="rect">
            <a:avLst/>
          </a:prstGeom>
        </p:spPr>
      </p:pic>
      <p:pic>
        <p:nvPicPr>
          <p:cNvPr id="5" name="Picture 4">
            <a:extLst>
              <a:ext uri="{FF2B5EF4-FFF2-40B4-BE49-F238E27FC236}">
                <a16:creationId xmlns:a16="http://schemas.microsoft.com/office/drawing/2014/main" xmlns="" id="{4FAAE73E-3C1D-7C4B-AB26-CEB977D53B92}"/>
              </a:ext>
            </a:extLst>
          </p:cNvPr>
          <p:cNvPicPr>
            <a:picLocks noChangeAspect="1"/>
          </p:cNvPicPr>
          <p:nvPr/>
        </p:nvPicPr>
        <p:blipFill>
          <a:blip r:embed="rId3"/>
          <a:stretch>
            <a:fillRect/>
          </a:stretch>
        </p:blipFill>
        <p:spPr>
          <a:xfrm>
            <a:off x="737002" y="3183289"/>
            <a:ext cx="9283700" cy="1041400"/>
          </a:xfrm>
          <a:prstGeom prst="rect">
            <a:avLst/>
          </a:prstGeom>
        </p:spPr>
      </p:pic>
    </p:spTree>
    <p:extLst>
      <p:ext uri="{BB962C8B-B14F-4D97-AF65-F5344CB8AC3E}">
        <p14:creationId xmlns:p14="http://schemas.microsoft.com/office/powerpoint/2010/main" val="1021865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D0307A-ED49-AD4D-A070-55ADF0FD996B}"/>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8D22633C-6817-834B-8F54-0C54F4CF9F45}"/>
              </a:ext>
            </a:extLst>
          </p:cNvPr>
          <p:cNvSpPr>
            <a:spLocks noGrp="1"/>
          </p:cNvSpPr>
          <p:nvPr>
            <p:ph idx="1"/>
          </p:nvPr>
        </p:nvSpPr>
        <p:spPr/>
        <p:txBody>
          <a:bodyPr/>
          <a:lstStyle/>
          <a:p>
            <a:r>
              <a:rPr lang="en-US" dirty="0"/>
              <a:t>Moving Average Convergence Divergence</a:t>
            </a:r>
          </a:p>
          <a:p>
            <a:endParaRPr lang="en-US" dirty="0"/>
          </a:p>
          <a:p>
            <a:endParaRPr lang="en-US" dirty="0"/>
          </a:p>
          <a:p>
            <a:endParaRPr lang="en-US" dirty="0"/>
          </a:p>
          <a:p>
            <a:endParaRPr lang="en-US" dirty="0"/>
          </a:p>
          <a:p>
            <a:endParaRPr lang="en-US" dirty="0"/>
          </a:p>
          <a:p>
            <a:r>
              <a:rPr lang="en-US" dirty="0"/>
              <a:t>EMA stands for Exponential Moving Average. When the MACD goes below the </a:t>
            </a:r>
            <a:r>
              <a:rPr lang="en-US" dirty="0" err="1"/>
              <a:t>SingalLine</a:t>
            </a:r>
            <a:r>
              <a:rPr lang="en-US" dirty="0"/>
              <a:t>, it indicates a sell signal. When it goes above the </a:t>
            </a:r>
            <a:r>
              <a:rPr lang="en-US" dirty="0" err="1"/>
              <a:t>SignalLine</a:t>
            </a:r>
            <a:r>
              <a:rPr lang="en-US" dirty="0"/>
              <a:t>, it indicates a buy signal.</a:t>
            </a:r>
          </a:p>
        </p:txBody>
      </p:sp>
      <p:pic>
        <p:nvPicPr>
          <p:cNvPr id="4" name="Picture 3">
            <a:extLst>
              <a:ext uri="{FF2B5EF4-FFF2-40B4-BE49-F238E27FC236}">
                <a16:creationId xmlns:a16="http://schemas.microsoft.com/office/drawing/2014/main" xmlns="" id="{3DA2E417-6F31-8149-B456-35D76A1CD85E}"/>
              </a:ext>
            </a:extLst>
          </p:cNvPr>
          <p:cNvPicPr>
            <a:picLocks noChangeAspect="1"/>
          </p:cNvPicPr>
          <p:nvPr/>
        </p:nvPicPr>
        <p:blipFill>
          <a:blip r:embed="rId2"/>
          <a:stretch>
            <a:fillRect/>
          </a:stretch>
        </p:blipFill>
        <p:spPr>
          <a:xfrm>
            <a:off x="2148872" y="2555426"/>
            <a:ext cx="7388667" cy="1934024"/>
          </a:xfrm>
          <a:prstGeom prst="rect">
            <a:avLst/>
          </a:prstGeom>
        </p:spPr>
      </p:pic>
    </p:spTree>
    <p:extLst>
      <p:ext uri="{BB962C8B-B14F-4D97-AF65-F5344CB8AC3E}">
        <p14:creationId xmlns:p14="http://schemas.microsoft.com/office/powerpoint/2010/main" val="10411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D0307A-ED49-AD4D-A070-55ADF0FD996B}"/>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8D22633C-6817-834B-8F54-0C54F4CF9F45}"/>
              </a:ext>
            </a:extLst>
          </p:cNvPr>
          <p:cNvSpPr>
            <a:spLocks noGrp="1"/>
          </p:cNvSpPr>
          <p:nvPr>
            <p:ph idx="1"/>
          </p:nvPr>
        </p:nvSpPr>
        <p:spPr/>
        <p:txBody>
          <a:bodyPr/>
          <a:lstStyle/>
          <a:p>
            <a:r>
              <a:rPr lang="en-US" dirty="0"/>
              <a:t>Price Rate of Change</a:t>
            </a:r>
          </a:p>
          <a:p>
            <a:endParaRPr lang="en-US" dirty="0"/>
          </a:p>
          <a:p>
            <a:endParaRPr lang="en-US" dirty="0"/>
          </a:p>
          <a:p>
            <a:endParaRPr lang="en-US" dirty="0"/>
          </a:p>
          <a:p>
            <a:pPr marL="0" indent="0">
              <a:buNone/>
            </a:pPr>
            <a:endParaRPr lang="en-US" dirty="0"/>
          </a:p>
          <a:p>
            <a:r>
              <a:rPr lang="en-US" dirty="0"/>
              <a:t>It measures the most recent change in price with respect to the price in n days ago.</a:t>
            </a:r>
          </a:p>
          <a:p>
            <a:endParaRPr lang="en-US" dirty="0"/>
          </a:p>
        </p:txBody>
      </p:sp>
      <p:pic>
        <p:nvPicPr>
          <p:cNvPr id="4" name="Picture 3">
            <a:extLst>
              <a:ext uri="{FF2B5EF4-FFF2-40B4-BE49-F238E27FC236}">
                <a16:creationId xmlns:a16="http://schemas.microsoft.com/office/drawing/2014/main" xmlns="" id="{2518FAF4-3436-3F46-8125-AC5656B35030}"/>
              </a:ext>
            </a:extLst>
          </p:cNvPr>
          <p:cNvPicPr>
            <a:picLocks noChangeAspect="1"/>
          </p:cNvPicPr>
          <p:nvPr/>
        </p:nvPicPr>
        <p:blipFill>
          <a:blip r:embed="rId2"/>
          <a:stretch>
            <a:fillRect/>
          </a:stretch>
        </p:blipFill>
        <p:spPr>
          <a:xfrm>
            <a:off x="2470150" y="2641600"/>
            <a:ext cx="7251700" cy="1574800"/>
          </a:xfrm>
          <a:prstGeom prst="rect">
            <a:avLst/>
          </a:prstGeom>
        </p:spPr>
      </p:pic>
    </p:spTree>
    <p:extLst>
      <p:ext uri="{BB962C8B-B14F-4D97-AF65-F5344CB8AC3E}">
        <p14:creationId xmlns:p14="http://schemas.microsoft.com/office/powerpoint/2010/main" val="3253879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D0307A-ED49-AD4D-A070-55ADF0FD996B}"/>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8D22633C-6817-834B-8F54-0C54F4CF9F45}"/>
              </a:ext>
            </a:extLst>
          </p:cNvPr>
          <p:cNvSpPr>
            <a:spLocks noGrp="1"/>
          </p:cNvSpPr>
          <p:nvPr>
            <p:ph idx="1"/>
          </p:nvPr>
        </p:nvSpPr>
        <p:spPr/>
        <p:txBody>
          <a:bodyPr/>
          <a:lstStyle/>
          <a:p>
            <a:r>
              <a:rPr lang="en-US" dirty="0"/>
              <a:t>On Balance Volume (OBV)</a:t>
            </a:r>
          </a:p>
          <a:p>
            <a:endParaRPr lang="en-US" dirty="0"/>
          </a:p>
          <a:p>
            <a:endParaRPr lang="en-US" dirty="0"/>
          </a:p>
          <a:p>
            <a:endParaRPr lang="en-US" dirty="0"/>
          </a:p>
          <a:p>
            <a:endParaRPr lang="en-US" dirty="0"/>
          </a:p>
          <a:p>
            <a:endParaRPr lang="en-US" dirty="0"/>
          </a:p>
          <a:p>
            <a:r>
              <a:rPr lang="en-US" dirty="0"/>
              <a:t>This technical indicator is used to find buying and selling trends of a stock.</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6BDBEEB9-F5D1-8148-BAE6-651B119B53D3}"/>
              </a:ext>
            </a:extLst>
          </p:cNvPr>
          <p:cNvPicPr>
            <a:picLocks noChangeAspect="1"/>
          </p:cNvPicPr>
          <p:nvPr/>
        </p:nvPicPr>
        <p:blipFill>
          <a:blip r:embed="rId2"/>
          <a:stretch>
            <a:fillRect/>
          </a:stretch>
        </p:blipFill>
        <p:spPr>
          <a:xfrm>
            <a:off x="1652125" y="2440169"/>
            <a:ext cx="7035800" cy="2463800"/>
          </a:xfrm>
          <a:prstGeom prst="rect">
            <a:avLst/>
          </a:prstGeom>
        </p:spPr>
      </p:pic>
    </p:spTree>
    <p:extLst>
      <p:ext uri="{BB962C8B-B14F-4D97-AF65-F5344CB8AC3E}">
        <p14:creationId xmlns:p14="http://schemas.microsoft.com/office/powerpoint/2010/main" val="4136190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C9B0A8-C15F-6C45-9988-3DB931D8A306}"/>
              </a:ext>
            </a:extLst>
          </p:cNvPr>
          <p:cNvSpPr>
            <a:spLocks noGrp="1"/>
          </p:cNvSpPr>
          <p:nvPr>
            <p:ph type="title"/>
          </p:nvPr>
        </p:nvSpPr>
        <p:spPr/>
        <p:txBody>
          <a:bodyPr/>
          <a:lstStyle/>
          <a:p>
            <a:r>
              <a:rPr lang="en-US" dirty="0"/>
              <a:t>Test for linear separability </a:t>
            </a:r>
          </a:p>
        </p:txBody>
      </p:sp>
      <p:sp>
        <p:nvSpPr>
          <p:cNvPr id="3" name="Content Placeholder 2">
            <a:extLst>
              <a:ext uri="{FF2B5EF4-FFF2-40B4-BE49-F238E27FC236}">
                <a16:creationId xmlns:a16="http://schemas.microsoft.com/office/drawing/2014/main" xmlns="" id="{15EB10E3-958A-E749-A607-51B52BE17FA2}"/>
              </a:ext>
            </a:extLst>
          </p:cNvPr>
          <p:cNvSpPr>
            <a:spLocks noGrp="1"/>
          </p:cNvSpPr>
          <p:nvPr>
            <p:ph idx="1"/>
          </p:nvPr>
        </p:nvSpPr>
        <p:spPr>
          <a:xfrm>
            <a:off x="838199" y="1825625"/>
            <a:ext cx="5240195" cy="4351338"/>
          </a:xfrm>
        </p:spPr>
        <p:txBody>
          <a:bodyPr>
            <a:normAutofit fontScale="92500" lnSpcReduction="10000"/>
          </a:bodyPr>
          <a:lstStyle/>
          <a:p>
            <a:r>
              <a:rPr lang="en-US" dirty="0"/>
              <a:t>Before feeding the training data to the Random Forest Classifier, the two classes of data are tested for linear separability by finding their convex hulls. </a:t>
            </a:r>
          </a:p>
          <a:p>
            <a:r>
              <a:rPr lang="en-US" dirty="0"/>
              <a:t>LS is a property of two sets of data points where the two sets are said to be linearly separable if there exists a hyperplane such that all the points in one set lies on one side of the hyperplane and all the points in other set lies on the other side of the hyperplane. </a:t>
            </a:r>
          </a:p>
          <a:p>
            <a:endParaRPr lang="en-US" dirty="0"/>
          </a:p>
          <a:p>
            <a:endParaRPr lang="en-US" dirty="0"/>
          </a:p>
        </p:txBody>
      </p:sp>
      <p:pic>
        <p:nvPicPr>
          <p:cNvPr id="4" name="Picture 3">
            <a:extLst>
              <a:ext uri="{FF2B5EF4-FFF2-40B4-BE49-F238E27FC236}">
                <a16:creationId xmlns:a16="http://schemas.microsoft.com/office/drawing/2014/main" xmlns="" id="{90EF8A71-564C-B64C-9835-54C88F473A0E}"/>
              </a:ext>
            </a:extLst>
          </p:cNvPr>
          <p:cNvPicPr>
            <a:picLocks noChangeAspect="1"/>
          </p:cNvPicPr>
          <p:nvPr/>
        </p:nvPicPr>
        <p:blipFill>
          <a:blip r:embed="rId2"/>
          <a:stretch>
            <a:fillRect/>
          </a:stretch>
        </p:blipFill>
        <p:spPr>
          <a:xfrm>
            <a:off x="7733294" y="1345321"/>
            <a:ext cx="3928589" cy="3415863"/>
          </a:xfrm>
          <a:prstGeom prst="rect">
            <a:avLst/>
          </a:prstGeom>
        </p:spPr>
      </p:pic>
      <p:pic>
        <p:nvPicPr>
          <p:cNvPr id="5" name="Picture 4">
            <a:extLst>
              <a:ext uri="{FF2B5EF4-FFF2-40B4-BE49-F238E27FC236}">
                <a16:creationId xmlns:a16="http://schemas.microsoft.com/office/drawing/2014/main" xmlns="" id="{E9698D26-5FD5-6244-B808-C4DC28B8B126}"/>
              </a:ext>
            </a:extLst>
          </p:cNvPr>
          <p:cNvPicPr>
            <a:picLocks noChangeAspect="1"/>
          </p:cNvPicPr>
          <p:nvPr/>
        </p:nvPicPr>
        <p:blipFill>
          <a:blip r:embed="rId3"/>
          <a:stretch>
            <a:fillRect/>
          </a:stretch>
        </p:blipFill>
        <p:spPr>
          <a:xfrm>
            <a:off x="6113606" y="2290258"/>
            <a:ext cx="1619688" cy="1525987"/>
          </a:xfrm>
          <a:prstGeom prst="rect">
            <a:avLst/>
          </a:prstGeom>
        </p:spPr>
      </p:pic>
    </p:spTree>
    <p:extLst>
      <p:ext uri="{BB962C8B-B14F-4D97-AF65-F5344CB8AC3E}">
        <p14:creationId xmlns:p14="http://schemas.microsoft.com/office/powerpoint/2010/main" val="3949987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7021B-01B4-2E4F-B379-AFEB2AB18DE8}"/>
              </a:ext>
            </a:extLst>
          </p:cNvPr>
          <p:cNvSpPr>
            <a:spLocks noGrp="1"/>
          </p:cNvSpPr>
          <p:nvPr>
            <p:ph type="title"/>
          </p:nvPr>
        </p:nvSpPr>
        <p:spPr/>
        <p:txBody>
          <a:bodyPr/>
          <a:lstStyle/>
          <a:p>
            <a:r>
              <a:rPr lang="en-US" dirty="0"/>
              <a:t>Random Forest </a:t>
            </a:r>
          </a:p>
        </p:txBody>
      </p:sp>
      <p:sp>
        <p:nvSpPr>
          <p:cNvPr id="3" name="Content Placeholder 2">
            <a:extLst>
              <a:ext uri="{FF2B5EF4-FFF2-40B4-BE49-F238E27FC236}">
                <a16:creationId xmlns:a16="http://schemas.microsoft.com/office/drawing/2014/main" xmlns="" id="{6BE5EE78-AA02-9445-ACCD-5FDB9A416C17}"/>
              </a:ext>
            </a:extLst>
          </p:cNvPr>
          <p:cNvSpPr>
            <a:spLocks noGrp="1"/>
          </p:cNvSpPr>
          <p:nvPr>
            <p:ph idx="1"/>
          </p:nvPr>
        </p:nvSpPr>
        <p:spPr/>
        <p:txBody>
          <a:bodyPr/>
          <a:lstStyle/>
          <a:p>
            <a:r>
              <a:rPr lang="en-US" dirty="0"/>
              <a:t>Decision trees that are grown really deep to learn highly irregular patterns tend to overfit the training sets. A slight noise in the data may cause the tree to grow in a completely different manner. This is because of the fact that decision trees have very low bias and high variance. Random Forest overcomes this problem by training multiple decision trees on different subspace of the feature space at the cost of slightly increased bias. This means none of the trees in the forest sees the entire training data. The data is recursively split into partitions. At a particular node, the split is done by asking a question on an attribute. The choice for the splitting criterion is based on some impurity measures such as Shannon Entropy or Gini impurity. </a:t>
            </a:r>
          </a:p>
          <a:p>
            <a:endParaRPr lang="en-US" dirty="0"/>
          </a:p>
        </p:txBody>
      </p:sp>
    </p:spTree>
    <p:extLst>
      <p:ext uri="{BB962C8B-B14F-4D97-AF65-F5344CB8AC3E}">
        <p14:creationId xmlns:p14="http://schemas.microsoft.com/office/powerpoint/2010/main" val="2946950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7021B-01B4-2E4F-B379-AFEB2AB18DE8}"/>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xmlns="" id="{6BE5EE78-AA02-9445-ACCD-5FDB9A416C17}"/>
              </a:ext>
            </a:extLst>
          </p:cNvPr>
          <p:cNvSpPr>
            <a:spLocks noGrp="1"/>
          </p:cNvSpPr>
          <p:nvPr>
            <p:ph idx="1"/>
          </p:nvPr>
        </p:nvSpPr>
        <p:spPr>
          <a:xfrm>
            <a:off x="838200" y="1825625"/>
            <a:ext cx="10344807" cy="4351338"/>
          </a:xfrm>
        </p:spPr>
        <p:txBody>
          <a:bodyPr/>
          <a:lstStyle/>
          <a:p>
            <a:r>
              <a:rPr lang="en-US" dirty="0"/>
              <a:t>Advantages</a:t>
            </a:r>
          </a:p>
          <a:p>
            <a:pPr lvl="1"/>
            <a:r>
              <a:rPr lang="en-US" dirty="0"/>
              <a:t>Do both classification and regression tasks</a:t>
            </a:r>
          </a:p>
          <a:p>
            <a:pPr lvl="1"/>
            <a:r>
              <a:rPr lang="en-US" dirty="0"/>
              <a:t>Handle the missing values and maintains accuracy for missing data.</a:t>
            </a:r>
          </a:p>
          <a:p>
            <a:pPr lvl="1"/>
            <a:r>
              <a:rPr lang="en-US" dirty="0"/>
              <a:t>Won’t overfit the model</a:t>
            </a:r>
          </a:p>
          <a:p>
            <a:pPr lvl="1"/>
            <a:r>
              <a:rPr lang="en-US" dirty="0"/>
              <a:t>Handle large dataset with higher dimensionality</a:t>
            </a:r>
          </a:p>
          <a:p>
            <a:r>
              <a:rPr lang="en-US" dirty="0"/>
              <a:t>Disadvantages</a:t>
            </a:r>
          </a:p>
          <a:p>
            <a:pPr lvl="1"/>
            <a:r>
              <a:rPr lang="en-US" dirty="0"/>
              <a:t>Good job at classification but not as good as for regression</a:t>
            </a:r>
          </a:p>
          <a:p>
            <a:pPr lvl="1"/>
            <a:r>
              <a:rPr lang="en-US" dirty="0"/>
              <a:t>Have a little control on what the model does</a:t>
            </a:r>
          </a:p>
          <a:p>
            <a:endParaRPr lang="en-US" dirty="0"/>
          </a:p>
          <a:p>
            <a:endParaRPr lang="en-US" dirty="0"/>
          </a:p>
        </p:txBody>
      </p:sp>
    </p:spTree>
    <p:extLst>
      <p:ext uri="{BB962C8B-B14F-4D97-AF65-F5344CB8AC3E}">
        <p14:creationId xmlns:p14="http://schemas.microsoft.com/office/powerpoint/2010/main" val="3646750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7021B-01B4-2E4F-B379-AFEB2AB18DE8}"/>
              </a:ext>
            </a:extLst>
          </p:cNvPr>
          <p:cNvSpPr>
            <a:spLocks noGrp="1"/>
          </p:cNvSpPr>
          <p:nvPr>
            <p:ph type="title"/>
          </p:nvPr>
        </p:nvSpPr>
        <p:spPr/>
        <p:txBody>
          <a:bodyPr/>
          <a:lstStyle/>
          <a:p>
            <a:r>
              <a:rPr lang="en-US" dirty="0"/>
              <a:t>Random Forest in Stock Prediction - Definitions</a:t>
            </a:r>
          </a:p>
        </p:txBody>
      </p:sp>
      <p:sp>
        <p:nvSpPr>
          <p:cNvPr id="3" name="Content Placeholder 2">
            <a:extLst>
              <a:ext uri="{FF2B5EF4-FFF2-40B4-BE49-F238E27FC236}">
                <a16:creationId xmlns:a16="http://schemas.microsoft.com/office/drawing/2014/main" xmlns="" id="{6BE5EE78-AA02-9445-ACCD-5FDB9A416C17}"/>
              </a:ext>
            </a:extLst>
          </p:cNvPr>
          <p:cNvSpPr>
            <a:spLocks noGrp="1"/>
          </p:cNvSpPr>
          <p:nvPr>
            <p:ph idx="1"/>
          </p:nvPr>
        </p:nvSpPr>
        <p:spPr/>
        <p:txBody>
          <a:bodyPr>
            <a:normAutofit/>
          </a:bodyPr>
          <a:lstStyle/>
          <a:p>
            <a:r>
              <a:rPr lang="en-US" dirty="0" smtClean="0"/>
              <a:t>We </a:t>
            </a:r>
            <a:r>
              <a:rPr lang="en-US" dirty="0"/>
              <a:t>define a classification tree where each node is endowed with a binary decision if </a:t>
            </a:r>
            <a:r>
              <a:rPr lang="en-US" dirty="0" smtClean="0"/>
              <a:t>x</a:t>
            </a:r>
            <a:r>
              <a:rPr lang="en-US" baseline="-25000" dirty="0"/>
              <a:t>i</a:t>
            </a:r>
            <a:r>
              <a:rPr lang="en-US" dirty="0" smtClean="0"/>
              <a:t> </a:t>
            </a:r>
            <a:r>
              <a:rPr lang="en-US" dirty="0"/>
              <a:t>&lt;= k or not ; where k is some threshold. The topmost node in the classification tree contains all the data points and the set of data is subdivided among the children of each node as defined by the </a:t>
            </a:r>
            <a:r>
              <a:rPr lang="en-US" dirty="0" smtClean="0"/>
              <a:t>classification. Assume there are n data points D = {(x</a:t>
            </a:r>
            <a:r>
              <a:rPr lang="en-US" baseline="-25000" dirty="0" smtClean="0"/>
              <a:t>i</a:t>
            </a:r>
            <a:r>
              <a:rPr lang="en-US" dirty="0" smtClean="0"/>
              <a:t> , </a:t>
            </a:r>
            <a:r>
              <a:rPr lang="en-US" dirty="0" err="1" smtClean="0"/>
              <a:t>y</a:t>
            </a:r>
            <a:r>
              <a:rPr lang="en-US" baseline="-25000" dirty="0" err="1" smtClean="0"/>
              <a:t>i</a:t>
            </a:r>
            <a:r>
              <a:rPr lang="en-US" dirty="0" smtClean="0"/>
              <a:t>)}</a:t>
            </a:r>
            <a:r>
              <a:rPr lang="en-US" baseline="-25000" dirty="0" err="1" smtClean="0"/>
              <a:t>i</a:t>
            </a:r>
            <a:r>
              <a:rPr lang="en-US" baseline="-25000" dirty="0" smtClean="0"/>
              <a:t>=1</a:t>
            </a:r>
            <a:r>
              <a:rPr lang="en-US" baseline="30000" dirty="0" smtClean="0"/>
              <a:t>n</a:t>
            </a:r>
            <a:endParaRPr lang="en-US" dirty="0"/>
          </a:p>
          <a:p>
            <a:r>
              <a:rPr lang="en-US" dirty="0" smtClean="0"/>
              <a:t>Let </a:t>
            </a:r>
            <a:r>
              <a:rPr lang="en-US" dirty="0"/>
              <a:t>us represent </a:t>
            </a:r>
            <a:r>
              <a:rPr lang="en-US" dirty="0" err="1" smtClean="0"/>
              <a:t>h</a:t>
            </a:r>
            <a:r>
              <a:rPr lang="en-US" baseline="-25000" dirty="0" err="1" smtClean="0"/>
              <a:t>k</a:t>
            </a:r>
            <a:r>
              <a:rPr lang="en-US" dirty="0" smtClean="0"/>
              <a:t>(x</a:t>
            </a:r>
            <a:r>
              <a:rPr lang="en-US" dirty="0"/>
              <a:t>) = h(x|</a:t>
            </a:r>
            <a:r>
              <a:rPr lang="el-GR" dirty="0" smtClean="0"/>
              <a:t>θ</a:t>
            </a:r>
            <a:r>
              <a:rPr lang="en-US" baseline="-25000" dirty="0"/>
              <a:t>k</a:t>
            </a:r>
            <a:r>
              <a:rPr lang="en-US" dirty="0" smtClean="0"/>
              <a:t>) </a:t>
            </a:r>
            <a:r>
              <a:rPr lang="en-US" dirty="0"/>
              <a:t>implying decision tree k leading to a classifier </a:t>
            </a:r>
            <a:r>
              <a:rPr lang="en-US" dirty="0" err="1" smtClean="0"/>
              <a:t>h</a:t>
            </a:r>
            <a:r>
              <a:rPr lang="en-US" baseline="-25000" dirty="0" err="1" smtClean="0"/>
              <a:t>k</a:t>
            </a:r>
            <a:r>
              <a:rPr lang="en-US" dirty="0" smtClean="0"/>
              <a:t>(x</a:t>
            </a:r>
            <a:r>
              <a:rPr lang="en-US"/>
              <a:t>). </a:t>
            </a:r>
            <a:endParaRPr lang="en-US" dirty="0"/>
          </a:p>
          <a:p>
            <a:endParaRPr lang="en-US" dirty="0"/>
          </a:p>
        </p:txBody>
      </p:sp>
    </p:spTree>
    <p:extLst>
      <p:ext uri="{BB962C8B-B14F-4D97-AF65-F5344CB8AC3E}">
        <p14:creationId xmlns:p14="http://schemas.microsoft.com/office/powerpoint/2010/main" val="3468602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568EC6-7483-CD4A-AD2D-F0D1BE6B3E1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xmlns="" id="{4E8E1F32-B765-374F-9891-C110A590D71A}"/>
              </a:ext>
            </a:extLst>
          </p:cNvPr>
          <p:cNvSpPr>
            <a:spLocks noGrp="1"/>
          </p:cNvSpPr>
          <p:nvPr>
            <p:ph idx="1"/>
          </p:nvPr>
        </p:nvSpPr>
        <p:spPr>
          <a:xfrm>
            <a:off x="838199" y="1825625"/>
            <a:ext cx="10092560" cy="4351338"/>
          </a:xfrm>
        </p:spPr>
        <p:txBody>
          <a:bodyPr>
            <a:normAutofit/>
          </a:bodyPr>
          <a:lstStyle/>
          <a:p>
            <a:r>
              <a:rPr lang="en-US" dirty="0"/>
              <a:t>Predicting trends in stock market prices has been an area of interest for researchers for many years due to its complex and dynamic nature</a:t>
            </a:r>
          </a:p>
          <a:p>
            <a:r>
              <a:rPr lang="en-US" dirty="0"/>
              <a:t>Market risk, strongly correlated with forecasting errors, needs to be minimized to ensure minimal risk in </a:t>
            </a:r>
            <a:r>
              <a:rPr lang="en-US" dirty="0" smtClean="0"/>
              <a:t>investment</a:t>
            </a:r>
            <a:endParaRPr lang="en-US" dirty="0"/>
          </a:p>
          <a:p>
            <a:r>
              <a:rPr lang="en-US" dirty="0"/>
              <a:t>W</a:t>
            </a:r>
            <a:r>
              <a:rPr lang="en-US" dirty="0" smtClean="0"/>
              <a:t>e </a:t>
            </a:r>
            <a:r>
              <a:rPr lang="en-US" dirty="0"/>
              <a:t>propose a novel way to minimize the risk of investment in stock market by predicting the direction of a stock using a class of powerful machine learning algorithms known as ensemble </a:t>
            </a:r>
            <a:r>
              <a:rPr lang="en-US" dirty="0" smtClean="0"/>
              <a:t>learning</a:t>
            </a:r>
            <a:endParaRPr lang="en-US" dirty="0"/>
          </a:p>
          <a:p>
            <a:endParaRPr lang="en-US" dirty="0"/>
          </a:p>
          <a:p>
            <a:endParaRPr lang="en-US" dirty="0"/>
          </a:p>
        </p:txBody>
      </p:sp>
    </p:spTree>
    <p:extLst>
      <p:ext uri="{BB962C8B-B14F-4D97-AF65-F5344CB8AC3E}">
        <p14:creationId xmlns:p14="http://schemas.microsoft.com/office/powerpoint/2010/main" val="42875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7021B-01B4-2E4F-B379-AFEB2AB18DE8}"/>
              </a:ext>
            </a:extLst>
          </p:cNvPr>
          <p:cNvSpPr>
            <a:spLocks noGrp="1"/>
          </p:cNvSpPr>
          <p:nvPr>
            <p:ph type="title"/>
          </p:nvPr>
        </p:nvSpPr>
        <p:spPr/>
        <p:txBody>
          <a:bodyPr>
            <a:normAutofit fontScale="90000"/>
          </a:bodyPr>
          <a:lstStyle/>
          <a:p>
            <a:r>
              <a:rPr lang="en-US" dirty="0"/>
              <a:t>The choice for the splitting criterion - Gini impurity</a:t>
            </a:r>
            <a:br>
              <a:rPr lang="en-US" dirty="0"/>
            </a:br>
            <a:r>
              <a:rPr lang="en-US" dirty="0"/>
              <a:t> </a:t>
            </a:r>
          </a:p>
        </p:txBody>
      </p:sp>
      <p:sp>
        <p:nvSpPr>
          <p:cNvPr id="3" name="Content Placeholder 2">
            <a:extLst>
              <a:ext uri="{FF2B5EF4-FFF2-40B4-BE49-F238E27FC236}">
                <a16:creationId xmlns:a16="http://schemas.microsoft.com/office/drawing/2014/main" xmlns="" id="{6BE5EE78-AA02-9445-ACCD-5FDB9A416C17}"/>
              </a:ext>
            </a:extLst>
          </p:cNvPr>
          <p:cNvSpPr>
            <a:spLocks noGrp="1"/>
          </p:cNvSpPr>
          <p:nvPr>
            <p:ph idx="1"/>
          </p:nvPr>
        </p:nvSpPr>
        <p:spPr/>
        <p:txBody>
          <a:bodyPr/>
          <a:lstStyle/>
          <a:p>
            <a:r>
              <a:rPr lang="en-US" dirty="0"/>
              <a:t>There are many kinds for splitting:</a:t>
            </a:r>
          </a:p>
          <a:p>
            <a:endParaRPr lang="en-US" dirty="0"/>
          </a:p>
          <a:p>
            <a:endParaRPr lang="en-US" dirty="0"/>
          </a:p>
          <a:p>
            <a:endParaRPr lang="en-US" dirty="0"/>
          </a:p>
          <a:p>
            <a:pPr marL="0" indent="0">
              <a:buNone/>
            </a:pPr>
            <a:r>
              <a:rPr lang="en-US" dirty="0"/>
              <a:t>where P(</a:t>
            </a:r>
            <a:r>
              <a:rPr lang="el-GR" dirty="0"/>
              <a:t>ω</a:t>
            </a:r>
            <a:r>
              <a:rPr lang="en-US" dirty="0" err="1"/>
              <a:t>i</a:t>
            </a:r>
            <a:r>
              <a:rPr lang="en-US" dirty="0"/>
              <a:t>) is the proportion of the population with class label </a:t>
            </a:r>
            <a:r>
              <a:rPr lang="en-US" dirty="0" err="1"/>
              <a:t>i</a:t>
            </a:r>
            <a:r>
              <a:rPr lang="en-US" dirty="0"/>
              <a:t>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xmlns="" id="{BC8F2FD2-6D93-A043-83BC-E2620123F519}"/>
              </a:ext>
            </a:extLst>
          </p:cNvPr>
          <p:cNvPicPr>
            <a:picLocks noChangeAspect="1"/>
          </p:cNvPicPr>
          <p:nvPr/>
        </p:nvPicPr>
        <p:blipFill>
          <a:blip r:embed="rId2"/>
          <a:stretch>
            <a:fillRect/>
          </a:stretch>
        </p:blipFill>
        <p:spPr>
          <a:xfrm>
            <a:off x="3519870" y="2496424"/>
            <a:ext cx="4459183" cy="1329342"/>
          </a:xfrm>
          <a:prstGeom prst="rect">
            <a:avLst/>
          </a:prstGeom>
        </p:spPr>
      </p:pic>
    </p:spTree>
    <p:extLst>
      <p:ext uri="{BB962C8B-B14F-4D97-AF65-F5344CB8AC3E}">
        <p14:creationId xmlns:p14="http://schemas.microsoft.com/office/powerpoint/2010/main" val="3712772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normAutofit fontScale="90000"/>
          </a:bodyPr>
          <a:lstStyle/>
          <a:p>
            <a:r>
              <a:rPr lang="en-US" dirty="0"/>
              <a:t/>
            </a:r>
            <a:br>
              <a:rPr lang="en-US" dirty="0"/>
            </a:br>
            <a:r>
              <a:rPr lang="en-US" dirty="0"/>
              <a:t>The choice for the splitting criterion </a:t>
            </a:r>
            <a:br>
              <a:rPr lang="en-US" dirty="0"/>
            </a:br>
            <a:r>
              <a:rPr lang="en-US" dirty="0"/>
              <a:t>Shannon entropy </a:t>
            </a:r>
            <a:br>
              <a:rPr lang="en-US" dirty="0"/>
            </a:br>
            <a:endParaRPr lang="en-US" dirty="0"/>
          </a:p>
        </p:txBody>
      </p:sp>
      <p:sp>
        <p:nvSpPr>
          <p:cNvPr id="3" name="Content Placeholder 2">
            <a:extLst>
              <a:ext uri="{FF2B5EF4-FFF2-40B4-BE49-F238E27FC236}">
                <a16:creationId xmlns:a16="http://schemas.microsoft.com/office/drawing/2014/main" xmlns="" id="{59638C7F-3AC0-1844-9FBF-B2F2FE84861F}"/>
              </a:ext>
            </a:extLst>
          </p:cNvPr>
          <p:cNvSpPr>
            <a:spLocks noGrp="1"/>
          </p:cNvSpPr>
          <p:nvPr>
            <p:ph idx="1"/>
          </p:nvPr>
        </p:nvSpPr>
        <p:spPr/>
        <p:txBody>
          <a:bodyPr/>
          <a:lstStyle/>
          <a:p>
            <a:r>
              <a:rPr lang="en-US" dirty="0"/>
              <a:t>The entropy in a node N can be calculated as follows </a:t>
            </a:r>
          </a:p>
          <a:p>
            <a:endParaRPr lang="en-US" dirty="0"/>
          </a:p>
          <a:p>
            <a:endParaRPr lang="en-US" dirty="0"/>
          </a:p>
          <a:p>
            <a:endParaRPr lang="en-US" dirty="0"/>
          </a:p>
          <a:p>
            <a:endParaRPr lang="en-US" dirty="0"/>
          </a:p>
          <a:p>
            <a:r>
              <a:rPr lang="en-US" dirty="0"/>
              <a:t>where d is number of classes considered and P(</a:t>
            </a:r>
            <a:r>
              <a:rPr lang="el-GR" dirty="0"/>
              <a:t>ω</a:t>
            </a:r>
            <a:r>
              <a:rPr lang="en-US" dirty="0" err="1"/>
              <a:t>i</a:t>
            </a:r>
            <a:r>
              <a:rPr lang="en-US" dirty="0"/>
              <a:t>) is the proportion of the population labeled as </a:t>
            </a:r>
            <a:r>
              <a:rPr lang="en-US" dirty="0" err="1"/>
              <a:t>i</a:t>
            </a:r>
            <a:r>
              <a:rPr lang="en-US" dirty="0"/>
              <a:t>. </a:t>
            </a:r>
          </a:p>
          <a:p>
            <a:endParaRPr lang="en-US" dirty="0"/>
          </a:p>
          <a:p>
            <a:endParaRPr lang="en-US" dirty="0"/>
          </a:p>
        </p:txBody>
      </p:sp>
      <p:pic>
        <p:nvPicPr>
          <p:cNvPr id="4" name="Picture 3">
            <a:extLst>
              <a:ext uri="{FF2B5EF4-FFF2-40B4-BE49-F238E27FC236}">
                <a16:creationId xmlns:a16="http://schemas.microsoft.com/office/drawing/2014/main" xmlns="" id="{3C81886C-8A0D-E34C-946D-014A669EE0DF}"/>
              </a:ext>
            </a:extLst>
          </p:cNvPr>
          <p:cNvPicPr>
            <a:picLocks noChangeAspect="1"/>
          </p:cNvPicPr>
          <p:nvPr/>
        </p:nvPicPr>
        <p:blipFill>
          <a:blip r:embed="rId2"/>
          <a:stretch>
            <a:fillRect/>
          </a:stretch>
        </p:blipFill>
        <p:spPr>
          <a:xfrm>
            <a:off x="4324350" y="2863850"/>
            <a:ext cx="3543300" cy="1130300"/>
          </a:xfrm>
          <a:prstGeom prst="rect">
            <a:avLst/>
          </a:prstGeom>
        </p:spPr>
      </p:pic>
    </p:spTree>
    <p:extLst>
      <p:ext uri="{BB962C8B-B14F-4D97-AF65-F5344CB8AC3E}">
        <p14:creationId xmlns:p14="http://schemas.microsoft.com/office/powerpoint/2010/main" val="36333021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normAutofit fontScale="90000"/>
          </a:bodyPr>
          <a:lstStyle/>
          <a:p>
            <a:r>
              <a:rPr lang="en-US" dirty="0"/>
              <a:t>The choice for the splitting criterion  - heuristic approach </a:t>
            </a:r>
            <a:br>
              <a:rPr lang="en-US" dirty="0"/>
            </a:br>
            <a:endParaRPr lang="en-US" dirty="0"/>
          </a:p>
        </p:txBody>
      </p:sp>
      <p:pic>
        <p:nvPicPr>
          <p:cNvPr id="4" name="Content Placeholder 3">
            <a:extLst>
              <a:ext uri="{FF2B5EF4-FFF2-40B4-BE49-F238E27FC236}">
                <a16:creationId xmlns:a16="http://schemas.microsoft.com/office/drawing/2014/main" xmlns="" id="{4835061B-17F1-7A41-8E14-C07EE48BA102}"/>
              </a:ext>
            </a:extLst>
          </p:cNvPr>
          <p:cNvPicPr>
            <a:picLocks noGrp="1" noChangeAspect="1"/>
          </p:cNvPicPr>
          <p:nvPr>
            <p:ph idx="1"/>
          </p:nvPr>
        </p:nvPicPr>
        <p:blipFill>
          <a:blip r:embed="rId2"/>
          <a:stretch>
            <a:fillRect/>
          </a:stretch>
        </p:blipFill>
        <p:spPr>
          <a:xfrm>
            <a:off x="3670300" y="2768600"/>
            <a:ext cx="4851400" cy="660400"/>
          </a:xfrm>
          <a:prstGeom prst="rect">
            <a:avLst/>
          </a:prstGeom>
        </p:spPr>
      </p:pic>
      <p:sp>
        <p:nvSpPr>
          <p:cNvPr id="5" name="TextBox 4">
            <a:extLst>
              <a:ext uri="{FF2B5EF4-FFF2-40B4-BE49-F238E27FC236}">
                <a16:creationId xmlns:a16="http://schemas.microsoft.com/office/drawing/2014/main" xmlns="" id="{C458E3D1-F894-264A-BE02-343C4FE79039}"/>
              </a:ext>
            </a:extLst>
          </p:cNvPr>
          <p:cNvSpPr txBox="1"/>
          <p:nvPr/>
        </p:nvSpPr>
        <p:spPr>
          <a:xfrm>
            <a:off x="1124607" y="2039007"/>
            <a:ext cx="9228083" cy="3693319"/>
          </a:xfrm>
          <a:prstGeom prst="rect">
            <a:avLst/>
          </a:prstGeom>
          <a:noFill/>
        </p:spPr>
        <p:txBody>
          <a:bodyPr wrap="square" rtlCol="0">
            <a:spAutoFit/>
          </a:bodyPr>
          <a:lstStyle/>
          <a:p>
            <a:r>
              <a:rPr lang="en-US" dirty="0"/>
              <a:t>The information gain due to a split can be calculated as follows:</a:t>
            </a:r>
          </a:p>
          <a:p>
            <a:endParaRPr lang="en-US" dirty="0"/>
          </a:p>
          <a:p>
            <a:endParaRPr lang="en-US" dirty="0"/>
          </a:p>
          <a:p>
            <a:endParaRPr lang="en-US" dirty="0"/>
          </a:p>
          <a:p>
            <a:endParaRPr lang="en-US" dirty="0"/>
          </a:p>
          <a:p>
            <a:endParaRPr lang="en-US" dirty="0"/>
          </a:p>
          <a:p>
            <a:r>
              <a:rPr lang="en-US" dirty="0"/>
              <a:t>where I(N) is the impurity measure (Gini or Shannon Entropy) of node N, PL is the proportion </a:t>
            </a:r>
          </a:p>
          <a:p>
            <a:r>
              <a:rPr lang="en-US" dirty="0"/>
              <a:t>of the population in node N that goes to the left child of N after the split and similarly, PR is the </a:t>
            </a:r>
          </a:p>
          <a:p>
            <a:r>
              <a:rPr lang="en-US" dirty="0"/>
              <a:t>proportion of the population in node N that goes to the right child after the split. NL and NR are the left and right child of N respectively. </a:t>
            </a:r>
          </a:p>
          <a:p>
            <a:endParaRPr lang="en-US" dirty="0"/>
          </a:p>
          <a:p>
            <a:r>
              <a:rPr lang="en-US" dirty="0"/>
              <a:t> </a:t>
            </a:r>
          </a:p>
          <a:p>
            <a:endParaRPr lang="en-US" dirty="0"/>
          </a:p>
        </p:txBody>
      </p:sp>
    </p:spTree>
    <p:extLst>
      <p:ext uri="{BB962C8B-B14F-4D97-AF65-F5344CB8AC3E}">
        <p14:creationId xmlns:p14="http://schemas.microsoft.com/office/powerpoint/2010/main" val="2919011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a:t>Random Forest Algorithm</a:t>
            </a:r>
          </a:p>
        </p:txBody>
      </p:sp>
      <p:sp>
        <p:nvSpPr>
          <p:cNvPr id="3" name="Content Placeholder 2">
            <a:extLst>
              <a:ext uri="{FF2B5EF4-FFF2-40B4-BE49-F238E27FC236}">
                <a16:creationId xmlns:a16="http://schemas.microsoft.com/office/drawing/2014/main" xmlns="" id="{59638C7F-3AC0-1844-9FBF-B2F2FE84861F}"/>
              </a:ext>
            </a:extLst>
          </p:cNvPr>
          <p:cNvSpPr>
            <a:spLocks noGrp="1"/>
          </p:cNvSpPr>
          <p:nvPr>
            <p:ph idx="1"/>
          </p:nvPr>
        </p:nvSpPr>
        <p:spPr/>
        <p:txBody>
          <a:bodyPr>
            <a:normAutofit/>
          </a:bodyPr>
          <a:lstStyle/>
          <a:p>
            <a:r>
              <a:rPr lang="en-US" dirty="0"/>
              <a:t>At the heart of all ensemble machine learning algorithms is </a:t>
            </a:r>
            <a:r>
              <a:rPr lang="en-US" dirty="0" smtClean="0"/>
              <a:t>bagging</a:t>
            </a:r>
            <a:r>
              <a:rPr lang="en-US" dirty="0"/>
              <a:t>. This method improves the stability and accuracy of learning algorithms. At the same time, </a:t>
            </a:r>
            <a:r>
              <a:rPr lang="en-US" dirty="0" smtClean="0"/>
              <a:t>it </a:t>
            </a:r>
            <a:r>
              <a:rPr lang="en-US" dirty="0"/>
              <a:t>also reduces variance and overfitting which is a common problem while constructing Decision trees.</a:t>
            </a:r>
          </a:p>
          <a:p>
            <a:r>
              <a:rPr lang="en-US" dirty="0"/>
              <a:t>Given a sample dataset </a:t>
            </a:r>
            <a:r>
              <a:rPr lang="en-US" dirty="0" smtClean="0"/>
              <a:t>D of size n</a:t>
            </a:r>
            <a:r>
              <a:rPr lang="en-US" dirty="0" smtClean="0"/>
              <a:t>, </a:t>
            </a:r>
            <a:r>
              <a:rPr lang="en-US" dirty="0"/>
              <a:t>bagging generates B new sets of size </a:t>
            </a:r>
            <a:r>
              <a:rPr lang="en-US" dirty="0" smtClean="0"/>
              <a:t>n’. </a:t>
            </a:r>
            <a:r>
              <a:rPr lang="en-US" dirty="0"/>
              <a:t>With this knowledge, we can now summarize the algorithm of random forest classifier as follows </a:t>
            </a:r>
          </a:p>
          <a:p>
            <a:endParaRPr lang="en-US" dirty="0"/>
          </a:p>
        </p:txBody>
      </p:sp>
    </p:spTree>
    <p:extLst>
      <p:ext uri="{BB962C8B-B14F-4D97-AF65-F5344CB8AC3E}">
        <p14:creationId xmlns:p14="http://schemas.microsoft.com/office/powerpoint/2010/main" val="425834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err="1" smtClean="0"/>
              <a:t>Psuedocode</a:t>
            </a:r>
            <a:endParaRPr lang="en-US" dirty="0"/>
          </a:p>
        </p:txBody>
      </p:sp>
      <p:sp>
        <p:nvSpPr>
          <p:cNvPr id="3" name="Content Placeholder 2">
            <a:extLst>
              <a:ext uri="{FF2B5EF4-FFF2-40B4-BE49-F238E27FC236}">
                <a16:creationId xmlns:a16="http://schemas.microsoft.com/office/drawing/2014/main" xmlns="" id="{59638C7F-3AC0-1844-9FBF-B2F2FE84861F}"/>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xmlns="" id="{19564591-EFF7-094A-BB41-17E60EBDBFDA}"/>
              </a:ext>
            </a:extLst>
          </p:cNvPr>
          <p:cNvPicPr>
            <a:picLocks noChangeAspect="1"/>
          </p:cNvPicPr>
          <p:nvPr/>
        </p:nvPicPr>
        <p:blipFill>
          <a:blip r:embed="rId2"/>
          <a:stretch>
            <a:fillRect/>
          </a:stretch>
        </p:blipFill>
        <p:spPr>
          <a:xfrm>
            <a:off x="838200" y="1825625"/>
            <a:ext cx="10096500" cy="4152900"/>
          </a:xfrm>
          <a:prstGeom prst="rect">
            <a:avLst/>
          </a:prstGeom>
        </p:spPr>
      </p:pic>
    </p:spTree>
    <p:extLst>
      <p:ext uri="{BB962C8B-B14F-4D97-AF65-F5344CB8AC3E}">
        <p14:creationId xmlns:p14="http://schemas.microsoft.com/office/powerpoint/2010/main" val="1308326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Visualization</a:t>
            </a:r>
            <a:endParaRPr lang="en-US" dirty="0"/>
          </a:p>
        </p:txBody>
      </p:sp>
      <p:pic>
        <p:nvPicPr>
          <p:cNvPr id="6146" name="Picture 2"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825625"/>
            <a:ext cx="56388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37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825625"/>
            <a:ext cx="10515600" cy="4351338"/>
          </a:xfrm>
        </p:spPr>
        <p:txBody>
          <a:bodyPr/>
          <a:lstStyle/>
          <a:p>
            <a:r>
              <a:rPr lang="en-US" dirty="0" smtClean="0"/>
              <a:t>Using the prediction result produced by this model to decide whether to buy or sell stock</a:t>
            </a:r>
          </a:p>
          <a:p>
            <a:pPr lvl="1"/>
            <a:r>
              <a:rPr lang="en-US" dirty="0" smtClean="0"/>
              <a:t>The prediction is +1, which means the price is expected to rise</a:t>
            </a:r>
            <a:endParaRPr lang="en-US" dirty="0" smtClean="0"/>
          </a:p>
          <a:p>
            <a:pPr lvl="1"/>
            <a:r>
              <a:rPr lang="en-US" dirty="0"/>
              <a:t>The prediction is </a:t>
            </a:r>
            <a:r>
              <a:rPr lang="en-US" dirty="0" smtClean="0"/>
              <a:t>-1</a:t>
            </a:r>
            <a:r>
              <a:rPr lang="en-US" dirty="0"/>
              <a:t>, which means the price is expected to </a:t>
            </a:r>
            <a:r>
              <a:rPr lang="en-US" dirty="0" smtClean="0"/>
              <a:t>fall</a:t>
            </a:r>
          </a:p>
          <a:p>
            <a:r>
              <a:rPr lang="en-US" dirty="0" smtClean="0"/>
              <a:t>Any wrong prediction can cause the trader a great deal of money</a:t>
            </a:r>
          </a:p>
          <a:p>
            <a:r>
              <a:rPr lang="en-US" dirty="0" smtClean="0"/>
              <a:t>The model should be evaluated for its robustness</a:t>
            </a:r>
          </a:p>
          <a:p>
            <a:r>
              <a:rPr lang="en-US" dirty="0" smtClean="0"/>
              <a:t>The </a:t>
            </a:r>
            <a:r>
              <a:rPr lang="en-US" dirty="0" err="1" smtClean="0"/>
              <a:t>params</a:t>
            </a:r>
            <a:r>
              <a:rPr lang="en-US" dirty="0" smtClean="0"/>
              <a:t> that are used to evaluated the robustness are </a:t>
            </a:r>
            <a:r>
              <a:rPr lang="en-US" dirty="0" err="1" smtClean="0"/>
              <a:t>accurary</a:t>
            </a:r>
            <a:r>
              <a:rPr lang="en-US" dirty="0" smtClean="0"/>
              <a:t>, precision, recall and specificity</a:t>
            </a:r>
            <a:endParaRPr lang="en-US" dirty="0"/>
          </a:p>
          <a:p>
            <a:endParaRPr lang="en-US" dirty="0"/>
          </a:p>
        </p:txBody>
      </p:sp>
    </p:spTree>
    <p:extLst>
      <p:ext uri="{BB962C8B-B14F-4D97-AF65-F5344CB8AC3E}">
        <p14:creationId xmlns:p14="http://schemas.microsoft.com/office/powerpoint/2010/main" val="2791217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825625"/>
            <a:ext cx="10515600" cy="4351338"/>
          </a:xfrm>
        </p:spPr>
        <p:txBody>
          <a:bodyPr>
            <a:normAutofit/>
          </a:bodyPr>
          <a:lstStyle/>
          <a:p>
            <a:r>
              <a:rPr lang="en-US" dirty="0" smtClean="0"/>
              <a:t>Accuracy measures the portion of all testing sample classified correctly</a:t>
            </a:r>
          </a:p>
          <a:p>
            <a:r>
              <a:rPr lang="en-US" dirty="0" smtClean="0"/>
              <a:t>Recall measures the ability of a classifier to correctly identify positive labels</a:t>
            </a:r>
          </a:p>
          <a:p>
            <a:r>
              <a:rPr lang="en-US" dirty="0" smtClean="0"/>
              <a:t>Specificity measures the classifier’s ability to correctly identify negative labels</a:t>
            </a:r>
          </a:p>
          <a:p>
            <a:r>
              <a:rPr lang="en-US" dirty="0" smtClean="0"/>
              <a:t>Precision measures the proportion of all correctly identified samples in a population of samples which are classified as positive label</a:t>
            </a:r>
            <a:endParaRPr lang="en-US" dirty="0"/>
          </a:p>
        </p:txBody>
      </p:sp>
    </p:spTree>
    <p:extLst>
      <p:ext uri="{BB962C8B-B14F-4D97-AF65-F5344CB8AC3E}">
        <p14:creationId xmlns:p14="http://schemas.microsoft.com/office/powerpoint/2010/main" val="1242934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825625"/>
                <a:ext cx="10515600" cy="4351338"/>
              </a:xfrm>
            </p:spPr>
            <p:txBody>
              <a:bodyPr>
                <a:normAutofit fontScale="92500" lnSpcReduction="10000"/>
              </a:bodyPr>
              <a:lstStyle/>
              <a:p>
                <a:r>
                  <a:rPr lang="en-US" dirty="0" smtClean="0"/>
                  <a:t>Accuracy </a:t>
                </a:r>
                <a:r>
                  <a:rPr lang="en-US" dirty="0"/>
                  <a:t>= </a:t>
                </a:r>
                <a14:m>
                  <m:oMath xmlns:m="http://schemas.openxmlformats.org/officeDocument/2006/math">
                    <m:f>
                      <m:fPr>
                        <m:ctrlPr>
                          <a:rPr lang="en-US" i="1"/>
                        </m:ctrlPr>
                      </m:fPr>
                      <m:num>
                        <m:r>
                          <a:rPr lang="en-US" i="1"/>
                          <m:t>𝑡𝑝</m:t>
                        </m:r>
                        <m:r>
                          <a:rPr lang="en-US" i="1"/>
                          <m:t>+</m:t>
                        </m:r>
                        <m:r>
                          <a:rPr lang="en-US" i="1"/>
                          <m:t>𝑡𝑛</m:t>
                        </m:r>
                      </m:num>
                      <m:den>
                        <m:r>
                          <a:rPr lang="en-US" i="1"/>
                          <m:t>𝑡𝑝</m:t>
                        </m:r>
                        <m:r>
                          <a:rPr lang="en-US" i="1"/>
                          <m:t>+</m:t>
                        </m:r>
                        <m:r>
                          <a:rPr lang="en-US" i="1"/>
                          <m:t>𝑡𝑛</m:t>
                        </m:r>
                        <m:r>
                          <a:rPr lang="en-US" i="1"/>
                          <m:t>+</m:t>
                        </m:r>
                        <m:r>
                          <a:rPr lang="en-US" i="1"/>
                          <m:t>𝑓𝑝</m:t>
                        </m:r>
                        <m:r>
                          <a:rPr lang="en-US" i="1"/>
                          <m:t>+</m:t>
                        </m:r>
                        <m:r>
                          <a:rPr lang="en-US" i="1"/>
                          <m:t>𝑓𝑛</m:t>
                        </m:r>
                      </m:den>
                    </m:f>
                  </m:oMath>
                </a14:m>
                <a:endParaRPr lang="en-US" dirty="0"/>
              </a:p>
              <a:p>
                <a:r>
                  <a:rPr lang="en-US" dirty="0" smtClean="0"/>
                  <a:t>Precision </a:t>
                </a:r>
                <a:r>
                  <a:rPr lang="en-US" dirty="0"/>
                  <a:t>= </a:t>
                </a:r>
                <a14:m>
                  <m:oMath xmlns:m="http://schemas.openxmlformats.org/officeDocument/2006/math">
                    <m:f>
                      <m:fPr>
                        <m:ctrlPr>
                          <a:rPr lang="en-US" i="1"/>
                        </m:ctrlPr>
                      </m:fPr>
                      <m:num>
                        <m:r>
                          <a:rPr lang="en-US" i="1"/>
                          <m:t>𝑡𝑝</m:t>
                        </m:r>
                      </m:num>
                      <m:den>
                        <m:r>
                          <a:rPr lang="en-US" i="1"/>
                          <m:t>𝑡𝑝</m:t>
                        </m:r>
                        <m:r>
                          <a:rPr lang="en-US" i="1"/>
                          <m:t>+</m:t>
                        </m:r>
                        <m:r>
                          <a:rPr lang="en-US" i="1"/>
                          <m:t>𝑓𝑝</m:t>
                        </m:r>
                      </m:den>
                    </m:f>
                  </m:oMath>
                </a14:m>
                <a:endParaRPr lang="en-US" dirty="0"/>
              </a:p>
              <a:p>
                <a:r>
                  <a:rPr lang="en-US" dirty="0" smtClean="0"/>
                  <a:t>Recall </a:t>
                </a:r>
                <a:r>
                  <a:rPr lang="en-US" dirty="0"/>
                  <a:t>= </a:t>
                </a:r>
                <a14:m>
                  <m:oMath xmlns:m="http://schemas.openxmlformats.org/officeDocument/2006/math">
                    <m:f>
                      <m:fPr>
                        <m:ctrlPr>
                          <a:rPr lang="en-US" i="1"/>
                        </m:ctrlPr>
                      </m:fPr>
                      <m:num>
                        <m:r>
                          <a:rPr lang="en-US" i="1"/>
                          <m:t>𝑡𝑝</m:t>
                        </m:r>
                      </m:num>
                      <m:den>
                        <m:r>
                          <a:rPr lang="en-US" i="1"/>
                          <m:t>𝑡𝑝</m:t>
                        </m:r>
                        <m:r>
                          <a:rPr lang="en-US" i="1"/>
                          <m:t>+</m:t>
                        </m:r>
                        <m:r>
                          <a:rPr lang="en-US" i="1"/>
                          <m:t>𝑓𝑛</m:t>
                        </m:r>
                      </m:den>
                    </m:f>
                  </m:oMath>
                </a14:m>
                <a:endParaRPr lang="en-US" dirty="0"/>
              </a:p>
              <a:p>
                <a:r>
                  <a:rPr lang="en-US" dirty="0" smtClean="0"/>
                  <a:t>Specificity </a:t>
                </a:r>
                <a:r>
                  <a:rPr lang="en-US" dirty="0"/>
                  <a:t>= </a:t>
                </a:r>
                <a14:m>
                  <m:oMath xmlns:m="http://schemas.openxmlformats.org/officeDocument/2006/math">
                    <m:f>
                      <m:fPr>
                        <m:ctrlPr>
                          <a:rPr lang="en-US" i="1"/>
                        </m:ctrlPr>
                      </m:fPr>
                      <m:num>
                        <m:r>
                          <a:rPr lang="en-US" i="1"/>
                          <m:t>𝑡𝑛</m:t>
                        </m:r>
                      </m:num>
                      <m:den>
                        <m:r>
                          <a:rPr lang="en-US" i="1"/>
                          <m:t>𝑡𝑛</m:t>
                        </m:r>
                        <m:r>
                          <a:rPr lang="en-US" i="1"/>
                          <m:t>+</m:t>
                        </m:r>
                        <m:r>
                          <a:rPr lang="en-US" i="1"/>
                          <m:t>𝑓𝑝</m:t>
                        </m:r>
                      </m:den>
                    </m:f>
                  </m:oMath>
                </a14:m>
                <a:endParaRPr lang="en-US" dirty="0"/>
              </a:p>
              <a:p>
                <a:pPr marL="0" indent="0">
                  <a:buNone/>
                </a:pPr>
                <a:r>
                  <a:rPr lang="en-US" dirty="0" err="1" smtClean="0"/>
                  <a:t>tp</a:t>
                </a:r>
                <a:r>
                  <a:rPr lang="en-US" dirty="0"/>
                  <a:t>: Number of true positive values</a:t>
                </a:r>
              </a:p>
              <a:p>
                <a:pPr marL="0" indent="0">
                  <a:buNone/>
                </a:pPr>
                <a:r>
                  <a:rPr lang="en-US" dirty="0" err="1" smtClean="0"/>
                  <a:t>tn</a:t>
                </a:r>
                <a:r>
                  <a:rPr lang="en-US" dirty="0"/>
                  <a:t>: Number of true negative values</a:t>
                </a:r>
              </a:p>
              <a:p>
                <a:pPr marL="0" indent="0">
                  <a:buNone/>
                </a:pPr>
                <a:r>
                  <a:rPr lang="en-US" dirty="0" err="1"/>
                  <a:t>f</a:t>
                </a:r>
                <a:r>
                  <a:rPr lang="en-US" dirty="0" err="1" smtClean="0"/>
                  <a:t>p</a:t>
                </a:r>
                <a:r>
                  <a:rPr lang="en-US" dirty="0"/>
                  <a:t>: Number of false positive values</a:t>
                </a:r>
              </a:p>
              <a:p>
                <a:pPr marL="0" indent="0">
                  <a:buNone/>
                </a:pPr>
                <a:r>
                  <a:rPr lang="en-US" dirty="0" err="1"/>
                  <a:t>fn</a:t>
                </a:r>
                <a:r>
                  <a:rPr lang="en-US" dirty="0"/>
                  <a:t>: Number of false positive values</a:t>
                </a:r>
                <a:endParaRPr lang="en-US" dirty="0"/>
              </a:p>
            </p:txBody>
          </p:sp>
        </mc:Choice>
        <mc:Fallback>
          <p:sp>
            <p:nvSpPr>
              <p:cNvPr id="5" name="Content Placeholder 2">
                <a:extLst>
                  <a:ext uri="{FF2B5EF4-FFF2-40B4-BE49-F238E27FC236}">
                    <a16:creationId xmlns:a16="http://schemas.microsoft.com/office/drawing/2014/main" xmlns="" id="{59638C7F-3AC0-1844-9FBF-B2F2FE84861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rotWithShape="0">
                <a:blip r:embed="rId2"/>
                <a:stretch>
                  <a:fillRect l="-1043" t="-1541"/>
                </a:stretch>
              </a:blipFill>
            </p:spPr>
            <p:txBody>
              <a:bodyPr/>
              <a:lstStyle/>
              <a:p>
                <a:r>
                  <a:rPr lang="en-US">
                    <a:noFill/>
                  </a:rPr>
                  <a:t> </a:t>
                </a:r>
              </a:p>
            </p:txBody>
          </p:sp>
        </mc:Fallback>
      </mc:AlternateContent>
    </p:spTree>
    <p:extLst>
      <p:ext uri="{BB962C8B-B14F-4D97-AF65-F5344CB8AC3E}">
        <p14:creationId xmlns:p14="http://schemas.microsoft.com/office/powerpoint/2010/main" val="3281817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65897712"/>
              </p:ext>
            </p:extLst>
          </p:nvPr>
        </p:nvGraphicFramePr>
        <p:xfrm>
          <a:off x="3074801" y="5088980"/>
          <a:ext cx="5464640" cy="1066504"/>
        </p:xfrm>
        <a:graphic>
          <a:graphicData uri="http://schemas.openxmlformats.org/drawingml/2006/table">
            <a:tbl>
              <a:tblPr firstRow="1" firstCol="1" bandRow="1">
                <a:tableStyleId>{5C22544A-7EE6-4342-B048-85BDC9FD1C3A}</a:tableStyleId>
              </a:tblPr>
              <a:tblGrid>
                <a:gridCol w="1080060"/>
                <a:gridCol w="1101963"/>
                <a:gridCol w="1107438"/>
                <a:gridCol w="1047207"/>
                <a:gridCol w="1127972"/>
              </a:tblGrid>
              <a:tr h="266626">
                <a:tc>
                  <a:txBody>
                    <a:bodyPr/>
                    <a:lstStyle/>
                    <a:p>
                      <a:pPr marL="0" marR="0" algn="ctr">
                        <a:lnSpc>
                          <a:spcPct val="107000"/>
                        </a:lnSpc>
                        <a:spcBef>
                          <a:spcPts val="0"/>
                        </a:spcBef>
                        <a:spcAft>
                          <a:spcPts val="0"/>
                        </a:spcAft>
                      </a:pPr>
                      <a:r>
                        <a:rPr lang="en-US" sz="1100" dirty="0">
                          <a:effectLst/>
                        </a:rPr>
                        <a:t>Trading Period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Accurary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Precision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Recall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Specificity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6626">
                <a:tc>
                  <a:txBody>
                    <a:bodyPr/>
                    <a:lstStyle/>
                    <a:p>
                      <a:pPr marL="0" marR="0" algn="ctr">
                        <a:lnSpc>
                          <a:spcPct val="107000"/>
                        </a:lnSpc>
                        <a:spcBef>
                          <a:spcPts val="0"/>
                        </a:spcBef>
                        <a:spcAft>
                          <a:spcPts val="0"/>
                        </a:spcAft>
                      </a:pPr>
                      <a:r>
                        <a:rPr lang="en-US" sz="1100">
                          <a:effectLst/>
                        </a:rPr>
                        <a:t>1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86.8396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0.881818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0.870736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0.865702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6626">
                <a:tc>
                  <a:txBody>
                    <a:bodyPr/>
                    <a:lstStyle/>
                    <a:p>
                      <a:pPr marL="0" marR="0" algn="ctr">
                        <a:lnSpc>
                          <a:spcPct val="107000"/>
                        </a:lnSpc>
                        <a:spcBef>
                          <a:spcPts val="0"/>
                        </a:spcBef>
                        <a:spcAft>
                          <a:spcPts val="0"/>
                        </a:spcAft>
                      </a:pPr>
                      <a:r>
                        <a:rPr lang="en-US" sz="1100">
                          <a:effectLst/>
                        </a:rPr>
                        <a:t>2 months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90.6433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0.910321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0.92599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0.880899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6626">
                <a:tc>
                  <a:txBody>
                    <a:bodyPr/>
                    <a:lstStyle/>
                    <a:p>
                      <a:pPr marL="0" marR="0" algn="ctr">
                        <a:lnSpc>
                          <a:spcPct val="107000"/>
                        </a:lnSpc>
                        <a:spcBef>
                          <a:spcPts val="0"/>
                        </a:spcBef>
                        <a:spcAft>
                          <a:spcPts val="0"/>
                        </a:spcAft>
                      </a:pPr>
                      <a:r>
                        <a:rPr lang="en-US" sz="1100">
                          <a:effectLst/>
                        </a:rPr>
                        <a:t>3 months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93.9664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0.942004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0.950355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0.926174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67293138"/>
              </p:ext>
            </p:extLst>
          </p:nvPr>
        </p:nvGraphicFramePr>
        <p:xfrm>
          <a:off x="3074801" y="1445029"/>
          <a:ext cx="5505584" cy="1066504"/>
        </p:xfrm>
        <a:graphic>
          <a:graphicData uri="http://schemas.openxmlformats.org/drawingml/2006/table">
            <a:tbl>
              <a:tblPr firstRow="1" firstCol="1" bandRow="1">
                <a:tableStyleId>{5C22544A-7EE6-4342-B048-85BDC9FD1C3A}</a:tableStyleId>
              </a:tblPr>
              <a:tblGrid>
                <a:gridCol w="1088153"/>
                <a:gridCol w="1110219"/>
                <a:gridCol w="1115736"/>
                <a:gridCol w="1055053"/>
                <a:gridCol w="1136423"/>
              </a:tblGrid>
              <a:tr h="266626">
                <a:tc>
                  <a:txBody>
                    <a:bodyPr/>
                    <a:lstStyle/>
                    <a:p>
                      <a:pPr marL="0" marR="0" algn="ctr">
                        <a:lnSpc>
                          <a:spcPct val="107000"/>
                        </a:lnSpc>
                        <a:spcBef>
                          <a:spcPts val="0"/>
                        </a:spcBef>
                        <a:spcAft>
                          <a:spcPts val="0"/>
                        </a:spcAft>
                      </a:pPr>
                      <a:r>
                        <a:rPr lang="en-US" sz="1100" dirty="0">
                          <a:effectLst/>
                        </a:rPr>
                        <a:t>Trading Period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Accurary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Precision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Recall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Specificity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6626">
                <a:tc>
                  <a:txBody>
                    <a:bodyPr/>
                    <a:lstStyle/>
                    <a:p>
                      <a:pPr marL="0" marR="0" algn="ctr">
                        <a:lnSpc>
                          <a:spcPct val="107000"/>
                        </a:lnSpc>
                        <a:spcBef>
                          <a:spcPts val="0"/>
                        </a:spcBef>
                        <a:spcAft>
                          <a:spcPts val="0"/>
                        </a:spcAft>
                      </a:pPr>
                      <a:r>
                        <a:rPr lang="en-US" sz="1100">
                          <a:effectLst/>
                        </a:rPr>
                        <a:t>1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88.264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0.89263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0.90724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0.84848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6626">
                <a:tc>
                  <a:txBody>
                    <a:bodyPr/>
                    <a:lstStyle/>
                    <a:p>
                      <a:pPr marL="0" marR="0" algn="ctr">
                        <a:lnSpc>
                          <a:spcPct val="107000"/>
                        </a:lnSpc>
                        <a:spcBef>
                          <a:spcPts val="0"/>
                        </a:spcBef>
                        <a:spcAft>
                          <a:spcPts val="0"/>
                        </a:spcAft>
                      </a:pPr>
                      <a:r>
                        <a:rPr lang="en-US" sz="1100">
                          <a:effectLst/>
                        </a:rPr>
                        <a:t>2 months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93.065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0.94154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0.93858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0.91973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6626">
                <a:tc>
                  <a:txBody>
                    <a:bodyPr/>
                    <a:lstStyle/>
                    <a:p>
                      <a:pPr marL="0" marR="0" algn="ctr">
                        <a:lnSpc>
                          <a:spcPct val="107000"/>
                        </a:lnSpc>
                        <a:spcBef>
                          <a:spcPts val="0"/>
                        </a:spcBef>
                        <a:spcAft>
                          <a:spcPts val="0"/>
                        </a:spcAft>
                      </a:pPr>
                      <a:r>
                        <a:rPr lang="en-US" sz="1100">
                          <a:effectLst/>
                        </a:rPr>
                        <a:t>3 months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94.533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0.94548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0.96120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0.92341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23006488"/>
              </p:ext>
            </p:extLst>
          </p:nvPr>
        </p:nvGraphicFramePr>
        <p:xfrm>
          <a:off x="3074802" y="3214333"/>
          <a:ext cx="5505583" cy="1066504"/>
        </p:xfrm>
        <a:graphic>
          <a:graphicData uri="http://schemas.openxmlformats.org/drawingml/2006/table">
            <a:tbl>
              <a:tblPr firstRow="1" firstCol="1" bandRow="1">
                <a:tableStyleId>{5C22544A-7EE6-4342-B048-85BDC9FD1C3A}</a:tableStyleId>
              </a:tblPr>
              <a:tblGrid>
                <a:gridCol w="1088152"/>
                <a:gridCol w="1110219"/>
                <a:gridCol w="1115736"/>
                <a:gridCol w="1055053"/>
                <a:gridCol w="1136423"/>
              </a:tblGrid>
              <a:tr h="290703">
                <a:tc>
                  <a:txBody>
                    <a:bodyPr/>
                    <a:lstStyle/>
                    <a:p>
                      <a:pPr marL="0" marR="0" algn="ctr">
                        <a:lnSpc>
                          <a:spcPct val="107000"/>
                        </a:lnSpc>
                        <a:spcBef>
                          <a:spcPts val="0"/>
                        </a:spcBef>
                        <a:spcAft>
                          <a:spcPts val="0"/>
                        </a:spcAft>
                      </a:pPr>
                      <a:r>
                        <a:rPr lang="en-US" sz="1100" dirty="0">
                          <a:effectLst/>
                        </a:rPr>
                        <a:t>Trading Period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Accurary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Precision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Recall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Specificity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94395">
                <a:tc>
                  <a:txBody>
                    <a:bodyPr/>
                    <a:lstStyle/>
                    <a:p>
                      <a:pPr marL="0" marR="0" algn="ctr">
                        <a:lnSpc>
                          <a:spcPct val="107000"/>
                        </a:lnSpc>
                        <a:spcBef>
                          <a:spcPts val="0"/>
                        </a:spcBef>
                        <a:spcAft>
                          <a:spcPts val="0"/>
                        </a:spcAft>
                      </a:pPr>
                      <a:r>
                        <a:rPr lang="en-US" sz="1100">
                          <a:effectLst/>
                        </a:rPr>
                        <a:t>1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84.717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0.85531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0.87637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0.80968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0703">
                <a:tc>
                  <a:txBody>
                    <a:bodyPr/>
                    <a:lstStyle/>
                    <a:p>
                      <a:pPr marL="0" marR="0" algn="ctr">
                        <a:lnSpc>
                          <a:spcPct val="107000"/>
                        </a:lnSpc>
                        <a:spcBef>
                          <a:spcPts val="0"/>
                        </a:spcBef>
                        <a:spcAft>
                          <a:spcPts val="0"/>
                        </a:spcAft>
                      </a:pPr>
                      <a:r>
                        <a:rPr lang="en-US" sz="1100">
                          <a:effectLst/>
                        </a:rPr>
                        <a:t>2 months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90.831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0.91338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0.93099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0.87659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0703">
                <a:tc>
                  <a:txBody>
                    <a:bodyPr/>
                    <a:lstStyle/>
                    <a:p>
                      <a:pPr marL="0" marR="0" algn="ctr">
                        <a:lnSpc>
                          <a:spcPct val="107000"/>
                        </a:lnSpc>
                        <a:spcBef>
                          <a:spcPts val="0"/>
                        </a:spcBef>
                        <a:spcAft>
                          <a:spcPts val="0"/>
                        </a:spcAft>
                      </a:pPr>
                      <a:r>
                        <a:rPr lang="en-US" sz="1100" dirty="0">
                          <a:effectLst/>
                        </a:rPr>
                        <a:t>3 months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92.543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0.93128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0.94557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0.89516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8" name="TextBox 7"/>
          <p:cNvSpPr txBox="1"/>
          <p:nvPr/>
        </p:nvSpPr>
        <p:spPr>
          <a:xfrm>
            <a:off x="3889612" y="2647666"/>
            <a:ext cx="3957851" cy="369332"/>
          </a:xfrm>
          <a:prstGeom prst="rect">
            <a:avLst/>
          </a:prstGeom>
          <a:noFill/>
        </p:spPr>
        <p:txBody>
          <a:bodyPr wrap="square" rtlCol="0">
            <a:spAutoFit/>
          </a:bodyPr>
          <a:lstStyle/>
          <a:p>
            <a:pPr algn="ctr"/>
            <a:r>
              <a:rPr lang="en-US" dirty="0"/>
              <a:t>Result for Apple dataset</a:t>
            </a:r>
            <a:endParaRPr lang="en-US" dirty="0"/>
          </a:p>
        </p:txBody>
      </p:sp>
      <p:sp>
        <p:nvSpPr>
          <p:cNvPr id="9" name="TextBox 8"/>
          <p:cNvSpPr txBox="1"/>
          <p:nvPr/>
        </p:nvSpPr>
        <p:spPr>
          <a:xfrm>
            <a:off x="3889612" y="4424149"/>
            <a:ext cx="3957851" cy="369332"/>
          </a:xfrm>
          <a:prstGeom prst="rect">
            <a:avLst/>
          </a:prstGeom>
          <a:noFill/>
        </p:spPr>
        <p:txBody>
          <a:bodyPr wrap="square" rtlCol="0">
            <a:spAutoFit/>
          </a:bodyPr>
          <a:lstStyle/>
          <a:p>
            <a:pPr algn="ctr"/>
            <a:r>
              <a:rPr lang="en-US" dirty="0"/>
              <a:t>Result for </a:t>
            </a:r>
            <a:r>
              <a:rPr lang="en-US" dirty="0" smtClean="0"/>
              <a:t>GE dataset</a:t>
            </a:r>
            <a:endParaRPr lang="en-US" dirty="0"/>
          </a:p>
        </p:txBody>
      </p:sp>
      <p:sp>
        <p:nvSpPr>
          <p:cNvPr id="10" name="TextBox 9"/>
          <p:cNvSpPr txBox="1"/>
          <p:nvPr/>
        </p:nvSpPr>
        <p:spPr>
          <a:xfrm>
            <a:off x="3889611" y="6243850"/>
            <a:ext cx="3957851" cy="369332"/>
          </a:xfrm>
          <a:prstGeom prst="rect">
            <a:avLst/>
          </a:prstGeom>
          <a:noFill/>
        </p:spPr>
        <p:txBody>
          <a:bodyPr wrap="square" rtlCol="0">
            <a:spAutoFit/>
          </a:bodyPr>
          <a:lstStyle/>
          <a:p>
            <a:pPr algn="ctr"/>
            <a:r>
              <a:rPr lang="en-US" dirty="0"/>
              <a:t>Result for </a:t>
            </a:r>
            <a:r>
              <a:rPr lang="en-US" dirty="0" smtClean="0"/>
              <a:t>Samsung dataset</a:t>
            </a:r>
            <a:endParaRPr lang="en-US" dirty="0"/>
          </a:p>
        </p:txBody>
      </p:sp>
    </p:spTree>
    <p:extLst>
      <p:ext uri="{BB962C8B-B14F-4D97-AF65-F5344CB8AC3E}">
        <p14:creationId xmlns:p14="http://schemas.microsoft.com/office/powerpoint/2010/main" val="1904736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568EC6-7483-CD4A-AD2D-F0D1BE6B3E1D}"/>
              </a:ext>
            </a:extLst>
          </p:cNvPr>
          <p:cNvSpPr>
            <a:spLocks noGrp="1"/>
          </p:cNvSpPr>
          <p:nvPr>
            <p:ph type="title"/>
          </p:nvPr>
        </p:nvSpPr>
        <p:spPr/>
        <p:txBody>
          <a:bodyPr/>
          <a:lstStyle/>
          <a:p>
            <a:r>
              <a:rPr lang="en-US" dirty="0" smtClean="0"/>
              <a:t>Outline</a:t>
            </a:r>
            <a:endParaRPr lang="en-US" dirty="0"/>
          </a:p>
        </p:txBody>
      </p:sp>
      <p:sp>
        <p:nvSpPr>
          <p:cNvPr id="3" name="Content Placeholder 2">
            <a:extLst>
              <a:ext uri="{FF2B5EF4-FFF2-40B4-BE49-F238E27FC236}">
                <a16:creationId xmlns:a16="http://schemas.microsoft.com/office/drawing/2014/main" xmlns="" id="{4E8E1F32-B765-374F-9891-C110A590D71A}"/>
              </a:ext>
            </a:extLst>
          </p:cNvPr>
          <p:cNvSpPr>
            <a:spLocks noGrp="1"/>
          </p:cNvSpPr>
          <p:nvPr>
            <p:ph idx="1"/>
          </p:nvPr>
        </p:nvSpPr>
        <p:spPr>
          <a:xfrm>
            <a:off x="838199" y="1825625"/>
            <a:ext cx="10092560" cy="4351338"/>
          </a:xfrm>
        </p:spPr>
        <p:txBody>
          <a:bodyPr>
            <a:normAutofit/>
          </a:bodyPr>
          <a:lstStyle/>
          <a:p>
            <a:r>
              <a:rPr lang="en-US" dirty="0" smtClean="0"/>
              <a:t>Techniques and Algorithm</a:t>
            </a:r>
          </a:p>
          <a:p>
            <a:r>
              <a:rPr lang="en-US" dirty="0" smtClean="0"/>
              <a:t>Methodology and Analysis</a:t>
            </a:r>
          </a:p>
          <a:p>
            <a:r>
              <a:rPr lang="en-US" dirty="0" smtClean="0"/>
              <a:t>Data </a:t>
            </a:r>
            <a:r>
              <a:rPr lang="en-US" dirty="0"/>
              <a:t>Preprocessing and Future Extraction</a:t>
            </a:r>
          </a:p>
          <a:p>
            <a:r>
              <a:rPr lang="en-US" dirty="0" smtClean="0"/>
              <a:t>Test for linear </a:t>
            </a:r>
            <a:r>
              <a:rPr lang="en-US" dirty="0" err="1" smtClean="0"/>
              <a:t>separability</a:t>
            </a:r>
            <a:endParaRPr lang="en-US" dirty="0" smtClean="0"/>
          </a:p>
          <a:p>
            <a:r>
              <a:rPr lang="en-US" dirty="0" smtClean="0"/>
              <a:t>Random Forest</a:t>
            </a:r>
          </a:p>
          <a:p>
            <a:r>
              <a:rPr lang="en-US" dirty="0" smtClean="0"/>
              <a:t>Result and Conclusion</a:t>
            </a:r>
          </a:p>
          <a:p>
            <a:endParaRPr lang="en-US" dirty="0"/>
          </a:p>
          <a:p>
            <a:endParaRPr lang="en-US" dirty="0"/>
          </a:p>
          <a:p>
            <a:endParaRPr lang="en-US" dirty="0"/>
          </a:p>
        </p:txBody>
      </p:sp>
    </p:spTree>
    <p:extLst>
      <p:ext uri="{BB962C8B-B14F-4D97-AF65-F5344CB8AC3E}">
        <p14:creationId xmlns:p14="http://schemas.microsoft.com/office/powerpoint/2010/main" val="28557367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690688"/>
            <a:ext cx="10515600" cy="5167312"/>
          </a:xfrm>
        </p:spPr>
        <p:txBody>
          <a:bodyPr>
            <a:normAutofit/>
          </a:bodyPr>
          <a:lstStyle/>
          <a:p>
            <a:pPr marL="228600" lvl="1">
              <a:spcBef>
                <a:spcPts val="1000"/>
              </a:spcBef>
            </a:pPr>
            <a:r>
              <a:rPr lang="en-US" dirty="0" smtClean="0"/>
              <a:t>Receiver </a:t>
            </a:r>
            <a:r>
              <a:rPr lang="en-US" dirty="0"/>
              <a:t>Operating </a:t>
            </a:r>
            <a:r>
              <a:rPr lang="en-US" dirty="0" err="1"/>
              <a:t>Characteristicis</a:t>
            </a:r>
            <a:r>
              <a:rPr lang="en-US" dirty="0"/>
              <a:t> a graphical method to evaluate the performance of a binary </a:t>
            </a:r>
            <a:r>
              <a:rPr lang="en-US" dirty="0" smtClean="0"/>
              <a:t>classifier</a:t>
            </a:r>
          </a:p>
          <a:p>
            <a:pPr marL="228600" lvl="1">
              <a:spcBef>
                <a:spcPts val="1000"/>
              </a:spcBef>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gn="ctr">
              <a:buNone/>
            </a:pPr>
            <a:endParaRPr lang="en-US" sz="2000" dirty="0" smtClean="0"/>
          </a:p>
          <a:p>
            <a:pPr marL="0" indent="0" algn="ctr">
              <a:buNone/>
            </a:pPr>
            <a:r>
              <a:rPr lang="en-US" sz="2000" dirty="0" smtClean="0"/>
              <a:t>ROC </a:t>
            </a:r>
            <a:r>
              <a:rPr lang="en-US" sz="2000" dirty="0"/>
              <a:t>curves corresponding to AAPL dataset</a:t>
            </a:r>
            <a:endParaRPr lang="en-US" sz="2000" dirty="0" smtClean="0"/>
          </a:p>
        </p:txBody>
      </p:sp>
      <p:pic>
        <p:nvPicPr>
          <p:cNvPr id="4" name="Picture 3"/>
          <p:cNvPicPr>
            <a:picLocks noChangeAspect="1"/>
          </p:cNvPicPr>
          <p:nvPr/>
        </p:nvPicPr>
        <p:blipFill>
          <a:blip r:embed="rId2"/>
          <a:stretch>
            <a:fillRect/>
          </a:stretch>
        </p:blipFill>
        <p:spPr>
          <a:xfrm>
            <a:off x="3568825" y="2375992"/>
            <a:ext cx="5054349" cy="3796703"/>
          </a:xfrm>
          <a:prstGeom prst="rect">
            <a:avLst/>
          </a:prstGeom>
        </p:spPr>
      </p:pic>
    </p:spTree>
    <p:extLst>
      <p:ext uri="{BB962C8B-B14F-4D97-AF65-F5344CB8AC3E}">
        <p14:creationId xmlns:p14="http://schemas.microsoft.com/office/powerpoint/2010/main" val="12084579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690688"/>
            <a:ext cx="10515600" cy="5167312"/>
          </a:xfrm>
        </p:spPr>
        <p:txBody>
          <a:bodyPr>
            <a:normAutofit/>
          </a:bodyPr>
          <a:lstStyle/>
          <a:p>
            <a:pPr marL="0" lvl="1" indent="0">
              <a:spcBef>
                <a:spcPts val="1000"/>
              </a:spcBef>
              <a:buNone/>
            </a:pPr>
            <a:endParaRPr lang="en-US" dirty="0" smtClean="0"/>
          </a:p>
          <a:p>
            <a:pPr marL="0" lvl="1" indent="0">
              <a:spcBef>
                <a:spcPts val="1000"/>
              </a:spcBef>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gn="ctr">
              <a:buNone/>
            </a:pPr>
            <a:endParaRPr lang="en-US" sz="2000" dirty="0" smtClean="0"/>
          </a:p>
          <a:p>
            <a:pPr marL="0" indent="0" algn="ctr">
              <a:buNone/>
            </a:pPr>
            <a:r>
              <a:rPr lang="en-US" sz="2000" dirty="0"/>
              <a:t>ROC curves corresponding to GE dataset</a:t>
            </a:r>
            <a:endParaRPr lang="en-US" sz="2000" dirty="0" smtClean="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10687"/>
            <a:ext cx="5069004" cy="3991969"/>
          </a:xfrm>
          <a:prstGeom prst="rect">
            <a:avLst/>
          </a:prstGeom>
          <a:noFill/>
          <a:ln>
            <a:noFill/>
          </a:ln>
        </p:spPr>
      </p:pic>
    </p:spTree>
    <p:extLst>
      <p:ext uri="{BB962C8B-B14F-4D97-AF65-F5344CB8AC3E}">
        <p14:creationId xmlns:p14="http://schemas.microsoft.com/office/powerpoint/2010/main" val="42087867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Result</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690688"/>
            <a:ext cx="10515600" cy="5167312"/>
          </a:xfrm>
        </p:spPr>
        <p:txBody>
          <a:bodyPr>
            <a:normAutofit/>
          </a:bodyPr>
          <a:lstStyle/>
          <a:p>
            <a:pPr marL="0" lvl="1" indent="0">
              <a:spcBef>
                <a:spcPts val="1000"/>
              </a:spcBef>
              <a:buNone/>
            </a:pPr>
            <a:endParaRPr lang="en-US" dirty="0" smtClean="0"/>
          </a:p>
          <a:p>
            <a:pPr marL="0" lvl="1" indent="0">
              <a:spcBef>
                <a:spcPts val="1000"/>
              </a:spcBef>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gn="ctr">
              <a:buNone/>
            </a:pPr>
            <a:endParaRPr lang="en-US" sz="2000" dirty="0" smtClean="0"/>
          </a:p>
          <a:p>
            <a:pPr marL="0" indent="0" algn="ctr">
              <a:buNone/>
            </a:pPr>
            <a:r>
              <a:rPr lang="en-US" sz="2000" dirty="0"/>
              <a:t>ROC curves corresponding to Samsung dataset</a:t>
            </a:r>
            <a:endParaRPr lang="en-US" sz="2000" dirty="0" smtClean="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00082" y="1910687"/>
            <a:ext cx="5191836" cy="3964575"/>
          </a:xfrm>
          <a:prstGeom prst="rect">
            <a:avLst/>
          </a:prstGeom>
          <a:noFill/>
          <a:ln>
            <a:noFill/>
          </a:ln>
        </p:spPr>
      </p:pic>
    </p:spTree>
    <p:extLst>
      <p:ext uri="{BB962C8B-B14F-4D97-AF65-F5344CB8AC3E}">
        <p14:creationId xmlns:p14="http://schemas.microsoft.com/office/powerpoint/2010/main" val="154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err="1" smtClean="0"/>
              <a:t>Comparation</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690688"/>
            <a:ext cx="10515600" cy="5167312"/>
          </a:xfrm>
        </p:spPr>
        <p:txBody>
          <a:bodyPr>
            <a:normAutofit/>
          </a:bodyPr>
          <a:lstStyle/>
          <a:p>
            <a:pPr marL="0" lvl="1" indent="0">
              <a:spcBef>
                <a:spcPts val="1000"/>
              </a:spcBef>
              <a:buNone/>
            </a:pPr>
            <a:endParaRPr lang="en-US" dirty="0" smtClean="0"/>
          </a:p>
          <a:p>
            <a:pPr marL="0" lvl="1" indent="0">
              <a:spcBef>
                <a:spcPts val="1000"/>
              </a:spcBef>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gn="ctr">
              <a:buNone/>
            </a:pPr>
            <a:endParaRPr lang="en-US" sz="2000" dirty="0" smtClean="0"/>
          </a:p>
        </p:txBody>
      </p:sp>
      <p:pic>
        <p:nvPicPr>
          <p:cNvPr id="3" name="Picture 2"/>
          <p:cNvPicPr>
            <a:picLocks noChangeAspect="1"/>
          </p:cNvPicPr>
          <p:nvPr/>
        </p:nvPicPr>
        <p:blipFill>
          <a:blip r:embed="rId2"/>
          <a:stretch>
            <a:fillRect/>
          </a:stretch>
        </p:blipFill>
        <p:spPr>
          <a:xfrm>
            <a:off x="838200" y="1690688"/>
            <a:ext cx="5016387" cy="3368532"/>
          </a:xfrm>
          <a:prstGeom prst="rect">
            <a:avLst/>
          </a:prstGeom>
        </p:spPr>
      </p:pic>
      <p:pic>
        <p:nvPicPr>
          <p:cNvPr id="4" name="Picture 3"/>
          <p:cNvPicPr>
            <a:picLocks noChangeAspect="1"/>
          </p:cNvPicPr>
          <p:nvPr/>
        </p:nvPicPr>
        <p:blipFill>
          <a:blip r:embed="rId3"/>
          <a:stretch>
            <a:fillRect/>
          </a:stretch>
        </p:blipFill>
        <p:spPr>
          <a:xfrm>
            <a:off x="6566979" y="1285100"/>
            <a:ext cx="5024285" cy="3774120"/>
          </a:xfrm>
          <a:prstGeom prst="rect">
            <a:avLst/>
          </a:prstGeom>
        </p:spPr>
      </p:pic>
      <p:sp>
        <p:nvSpPr>
          <p:cNvPr id="7" name="TextBox 6"/>
          <p:cNvSpPr txBox="1"/>
          <p:nvPr/>
        </p:nvSpPr>
        <p:spPr>
          <a:xfrm>
            <a:off x="1009934" y="5622878"/>
            <a:ext cx="4708478" cy="382137"/>
          </a:xfrm>
          <a:prstGeom prst="rect">
            <a:avLst/>
          </a:prstGeom>
          <a:noFill/>
        </p:spPr>
        <p:txBody>
          <a:bodyPr wrap="square" rtlCol="0">
            <a:spAutoFit/>
          </a:bodyPr>
          <a:lstStyle/>
          <a:p>
            <a:pPr algn="ctr"/>
            <a:r>
              <a:rPr lang="en-US" dirty="0" smtClean="0"/>
              <a:t>Result from Dai and Zhang 2013</a:t>
            </a:r>
            <a:endParaRPr lang="en-US" dirty="0"/>
          </a:p>
        </p:txBody>
      </p:sp>
      <p:sp>
        <p:nvSpPr>
          <p:cNvPr id="8" name="TextBox 7"/>
          <p:cNvSpPr txBox="1"/>
          <p:nvPr/>
        </p:nvSpPr>
        <p:spPr>
          <a:xfrm>
            <a:off x="6724882" y="5576472"/>
            <a:ext cx="4708478" cy="382137"/>
          </a:xfrm>
          <a:prstGeom prst="rect">
            <a:avLst/>
          </a:prstGeom>
          <a:noFill/>
        </p:spPr>
        <p:txBody>
          <a:bodyPr wrap="square" rtlCol="0">
            <a:spAutoFit/>
          </a:bodyPr>
          <a:lstStyle/>
          <a:p>
            <a:pPr algn="ctr"/>
            <a:r>
              <a:rPr lang="en-US" dirty="0" smtClean="0"/>
              <a:t>Result from model using RF</a:t>
            </a:r>
            <a:endParaRPr lang="en-US" dirty="0"/>
          </a:p>
        </p:txBody>
      </p:sp>
    </p:spTree>
    <p:extLst>
      <p:ext uri="{BB962C8B-B14F-4D97-AF65-F5344CB8AC3E}">
        <p14:creationId xmlns:p14="http://schemas.microsoft.com/office/powerpoint/2010/main" val="261039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Conclusion</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457135"/>
            <a:ext cx="10515600" cy="4351338"/>
          </a:xfrm>
        </p:spPr>
        <p:txBody>
          <a:bodyPr>
            <a:normAutofit/>
          </a:bodyPr>
          <a:lstStyle/>
          <a:p>
            <a:r>
              <a:rPr lang="en-US" dirty="0" smtClean="0"/>
              <a:t>Predicting stock market due to its non linear, dynamic and complex nature is really difficult</a:t>
            </a:r>
          </a:p>
          <a:p>
            <a:r>
              <a:rPr lang="en-US" dirty="0" smtClean="0"/>
              <a:t>However in the recent years, machine learning techniques have proved effective in stock forecasting</a:t>
            </a:r>
          </a:p>
          <a:p>
            <a:r>
              <a:rPr lang="en-US" dirty="0" smtClean="0"/>
              <a:t>Many algorithms such as SVM, ANN have been studied for robustness in predicting stock market</a:t>
            </a:r>
          </a:p>
          <a:p>
            <a:r>
              <a:rPr lang="en-US" dirty="0" smtClean="0"/>
              <a:t>Use Random Forest classifier to build predictive model to get impressive results</a:t>
            </a:r>
            <a:endParaRPr lang="en-US" dirty="0" smtClean="0"/>
          </a:p>
        </p:txBody>
      </p:sp>
    </p:spTree>
    <p:extLst>
      <p:ext uri="{BB962C8B-B14F-4D97-AF65-F5344CB8AC3E}">
        <p14:creationId xmlns:p14="http://schemas.microsoft.com/office/powerpoint/2010/main" val="4162954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E2607-6964-6B41-B8EE-533905F65F37}"/>
              </a:ext>
            </a:extLst>
          </p:cNvPr>
          <p:cNvSpPr>
            <a:spLocks noGrp="1"/>
          </p:cNvSpPr>
          <p:nvPr>
            <p:ph type="title"/>
          </p:nvPr>
        </p:nvSpPr>
        <p:spPr/>
        <p:txBody>
          <a:bodyPr/>
          <a:lstStyle/>
          <a:p>
            <a:r>
              <a:rPr lang="en-US" dirty="0" smtClean="0"/>
              <a:t>Conclusion</a:t>
            </a:r>
            <a:endParaRPr lang="en-US" dirty="0"/>
          </a:p>
        </p:txBody>
      </p:sp>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457135"/>
            <a:ext cx="10515600" cy="4351338"/>
          </a:xfrm>
        </p:spPr>
        <p:txBody>
          <a:bodyPr>
            <a:normAutofit/>
          </a:bodyPr>
          <a:lstStyle/>
          <a:p>
            <a:r>
              <a:rPr lang="en-US" dirty="0" smtClean="0"/>
              <a:t>The model is proved to be really robust in predicting future direction of stock movement</a:t>
            </a:r>
          </a:p>
          <a:p>
            <a:r>
              <a:rPr lang="en-US" dirty="0" smtClean="0"/>
              <a:t>For 3 datasets AAPL, GE and Samsung, </a:t>
            </a:r>
            <a:r>
              <a:rPr lang="en-US" dirty="0" err="1" smtClean="0"/>
              <a:t>accurary</a:t>
            </a:r>
            <a:r>
              <a:rPr lang="en-US" dirty="0" smtClean="0"/>
              <a:t> in range 85-95% for long term prediction</a:t>
            </a:r>
          </a:p>
          <a:p>
            <a:r>
              <a:rPr lang="en-US" dirty="0" smtClean="0"/>
              <a:t>ROC curves were also plotted to evaluate the model</a:t>
            </a:r>
          </a:p>
          <a:p>
            <a:r>
              <a:rPr lang="en-US" dirty="0" smtClean="0"/>
              <a:t>The model can be used for devising new strategies for trading or to perform stock portfolio management, changing stocks according to trends prediction</a:t>
            </a:r>
          </a:p>
        </p:txBody>
      </p:sp>
    </p:spTree>
    <p:extLst>
      <p:ext uri="{BB962C8B-B14F-4D97-AF65-F5344CB8AC3E}">
        <p14:creationId xmlns:p14="http://schemas.microsoft.com/office/powerpoint/2010/main" val="31272183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xmlns="" id="{59638C7F-3AC0-1844-9FBF-B2F2FE84861F}"/>
              </a:ext>
            </a:extLst>
          </p:cNvPr>
          <p:cNvSpPr>
            <a:spLocks noGrp="1"/>
          </p:cNvSpPr>
          <p:nvPr>
            <p:ph idx="1"/>
          </p:nvPr>
        </p:nvSpPr>
        <p:spPr>
          <a:xfrm>
            <a:off x="838200" y="1457135"/>
            <a:ext cx="10515600" cy="4351338"/>
          </a:xfrm>
        </p:spPr>
        <p:txBody>
          <a:bodyPr anchor="ctr">
            <a:normAutofit/>
          </a:bodyPr>
          <a:lstStyle/>
          <a:p>
            <a:pPr marL="0" indent="0" algn="ctr">
              <a:buNone/>
            </a:pPr>
            <a:r>
              <a:rPr lang="en-US" sz="8800" dirty="0"/>
              <a:t>T</a:t>
            </a:r>
            <a:r>
              <a:rPr lang="en-US" sz="8800" dirty="0" smtClean="0"/>
              <a:t>hank you</a:t>
            </a:r>
          </a:p>
        </p:txBody>
      </p:sp>
    </p:spTree>
    <p:extLst>
      <p:ext uri="{BB962C8B-B14F-4D97-AF65-F5344CB8AC3E}">
        <p14:creationId xmlns:p14="http://schemas.microsoft.com/office/powerpoint/2010/main" val="3947690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D6BEC3-D65A-174F-BC34-54AFAB792A4B}"/>
              </a:ext>
            </a:extLst>
          </p:cNvPr>
          <p:cNvSpPr>
            <a:spLocks noGrp="1"/>
          </p:cNvSpPr>
          <p:nvPr>
            <p:ph type="title"/>
          </p:nvPr>
        </p:nvSpPr>
        <p:spPr/>
        <p:txBody>
          <a:bodyPr/>
          <a:lstStyle/>
          <a:p>
            <a:r>
              <a:rPr lang="en-US" dirty="0"/>
              <a:t>Techniques use to Predict the stock</a:t>
            </a:r>
          </a:p>
        </p:txBody>
      </p:sp>
      <p:sp>
        <p:nvSpPr>
          <p:cNvPr id="3" name="Content Placeholder 2">
            <a:extLst>
              <a:ext uri="{FF2B5EF4-FFF2-40B4-BE49-F238E27FC236}">
                <a16:creationId xmlns:a16="http://schemas.microsoft.com/office/drawing/2014/main" xmlns="" id="{9CE9B25B-24A9-9644-B558-7FAD231FD527}"/>
              </a:ext>
            </a:extLst>
          </p:cNvPr>
          <p:cNvSpPr>
            <a:spLocks noGrp="1"/>
          </p:cNvSpPr>
          <p:nvPr>
            <p:ph idx="1"/>
          </p:nvPr>
        </p:nvSpPr>
        <p:spPr/>
        <p:txBody>
          <a:bodyPr/>
          <a:lstStyle/>
          <a:p>
            <a:r>
              <a:rPr lang="en-US" dirty="0"/>
              <a:t>(1) Technical Analysis</a:t>
            </a:r>
          </a:p>
          <a:p>
            <a:r>
              <a:rPr lang="en-US" dirty="0"/>
              <a:t>(2) Time Series Forecasting </a:t>
            </a:r>
          </a:p>
          <a:p>
            <a:r>
              <a:rPr lang="en-US" dirty="0"/>
              <a:t>(3) Machine Learning and Data Mining (</a:t>
            </a:r>
            <a:r>
              <a:rPr lang="en-US" dirty="0" err="1"/>
              <a:t>Hellstrom</a:t>
            </a:r>
            <a:r>
              <a:rPr lang="en-US" dirty="0"/>
              <a:t> and </a:t>
            </a:r>
            <a:r>
              <a:rPr lang="en-US" dirty="0" err="1"/>
              <a:t>Holmstromm</a:t>
            </a:r>
            <a:r>
              <a:rPr lang="en-US" dirty="0"/>
              <a:t> (1998))</a:t>
            </a:r>
          </a:p>
          <a:p>
            <a:r>
              <a:rPr lang="en-US" dirty="0"/>
              <a:t>(4) modeling and predicting volatility of stocks using differential equations (</a:t>
            </a:r>
            <a:r>
              <a:rPr lang="en-US" dirty="0" err="1"/>
              <a:t>Saha</a:t>
            </a:r>
            <a:r>
              <a:rPr lang="en-US" dirty="0"/>
              <a:t>, Routh and Goswami (2014))</a:t>
            </a:r>
          </a:p>
          <a:p>
            <a:pPr marL="0" indent="0">
              <a:buNone/>
            </a:pPr>
            <a:r>
              <a:rPr lang="en-US" dirty="0"/>
              <a:t>This topic is focuses on the third approach method since the data is too big for traditional methods</a:t>
            </a:r>
          </a:p>
          <a:p>
            <a:endParaRPr lang="en-US" dirty="0"/>
          </a:p>
        </p:txBody>
      </p:sp>
    </p:spTree>
    <p:extLst>
      <p:ext uri="{BB962C8B-B14F-4D97-AF65-F5344CB8AC3E}">
        <p14:creationId xmlns:p14="http://schemas.microsoft.com/office/powerpoint/2010/main" val="3446644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97D758-FC90-2346-BDFD-F0216D47EB9D}"/>
              </a:ext>
            </a:extLst>
          </p:cNvPr>
          <p:cNvSpPr>
            <a:spLocks noGrp="1"/>
          </p:cNvSpPr>
          <p:nvPr>
            <p:ph type="title"/>
          </p:nvPr>
        </p:nvSpPr>
        <p:spPr/>
        <p:txBody>
          <a:bodyPr/>
          <a:lstStyle/>
          <a:p>
            <a:r>
              <a:rPr lang="en-US" dirty="0"/>
              <a:t>Algorithms </a:t>
            </a:r>
          </a:p>
        </p:txBody>
      </p:sp>
      <p:sp>
        <p:nvSpPr>
          <p:cNvPr id="3" name="Content Placeholder 2">
            <a:extLst>
              <a:ext uri="{FF2B5EF4-FFF2-40B4-BE49-F238E27FC236}">
                <a16:creationId xmlns:a16="http://schemas.microsoft.com/office/drawing/2014/main" xmlns="" id="{08A6FCFC-70C4-C04E-8DCD-228238A42DF8}"/>
              </a:ext>
            </a:extLst>
          </p:cNvPr>
          <p:cNvSpPr>
            <a:spLocks noGrp="1"/>
          </p:cNvSpPr>
          <p:nvPr>
            <p:ph idx="1"/>
          </p:nvPr>
        </p:nvSpPr>
        <p:spPr/>
        <p:txBody>
          <a:bodyPr/>
          <a:lstStyle/>
          <a:p>
            <a:r>
              <a:rPr lang="en-US" dirty="0"/>
              <a:t>Several algorithms have been used in stock prediction such as SVM, Neural Network, Linear Discriminant Analysis, Linear Regression, KNN and Naive Bayesian Classifier. Literature survey revealed that SVM has been used most of the time in stock prediction research.</a:t>
            </a:r>
          </a:p>
          <a:p>
            <a:r>
              <a:rPr lang="en-US" dirty="0"/>
              <a:t>SVM reported the highest accuracy of 79.3%. In </a:t>
            </a:r>
            <a:r>
              <a:rPr lang="en-US" dirty="0" err="1"/>
              <a:t>Xinjie</a:t>
            </a:r>
            <a:r>
              <a:rPr lang="en-US" dirty="0"/>
              <a:t> (2014), the authors have used 3 stocks (AAPL, MSFT, AMZN) that have time span available from 2010-01-04 to 2014-12-10.</a:t>
            </a:r>
          </a:p>
        </p:txBody>
      </p:sp>
    </p:spTree>
    <p:extLst>
      <p:ext uri="{BB962C8B-B14F-4D97-AF65-F5344CB8AC3E}">
        <p14:creationId xmlns:p14="http://schemas.microsoft.com/office/powerpoint/2010/main" val="501417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4C69A-F711-7748-AE62-66F45CBBCA68}"/>
              </a:ext>
            </a:extLst>
          </p:cNvPr>
          <p:cNvSpPr>
            <a:spLocks noGrp="1"/>
          </p:cNvSpPr>
          <p:nvPr>
            <p:ph type="title"/>
          </p:nvPr>
        </p:nvSpPr>
        <p:spPr/>
        <p:txBody>
          <a:bodyPr/>
          <a:lstStyle/>
          <a:p>
            <a:r>
              <a:rPr lang="en-US" dirty="0"/>
              <a:t>Controversy </a:t>
            </a:r>
          </a:p>
        </p:txBody>
      </p:sp>
      <p:sp>
        <p:nvSpPr>
          <p:cNvPr id="3" name="Content Placeholder 2">
            <a:extLst>
              <a:ext uri="{FF2B5EF4-FFF2-40B4-BE49-F238E27FC236}">
                <a16:creationId xmlns:a16="http://schemas.microsoft.com/office/drawing/2014/main" xmlns="" id="{B48CCE5E-B84D-3E4F-9E39-4D2E2F8B1BA1}"/>
              </a:ext>
            </a:extLst>
          </p:cNvPr>
          <p:cNvSpPr>
            <a:spLocks noGrp="1"/>
          </p:cNvSpPr>
          <p:nvPr>
            <p:ph idx="1"/>
          </p:nvPr>
        </p:nvSpPr>
        <p:spPr/>
        <p:txBody>
          <a:bodyPr/>
          <a:lstStyle/>
          <a:p>
            <a:r>
              <a:rPr lang="en-US" dirty="0"/>
              <a:t>The use of prediction algorithms to determine future trends in stock market prices contradict a basic rule in finance known as the Efficient Market Hypothesis (</a:t>
            </a:r>
            <a:r>
              <a:rPr lang="en-US" dirty="0" err="1"/>
              <a:t>Fama</a:t>
            </a:r>
            <a:r>
              <a:rPr lang="en-US" dirty="0"/>
              <a:t> and </a:t>
            </a:r>
            <a:r>
              <a:rPr lang="en-US" dirty="0" err="1"/>
              <a:t>Malkiel</a:t>
            </a:r>
            <a:r>
              <a:rPr lang="en-US" dirty="0"/>
              <a:t> (1970)).</a:t>
            </a:r>
          </a:p>
        </p:txBody>
      </p:sp>
    </p:spTree>
    <p:extLst>
      <p:ext uri="{BB962C8B-B14F-4D97-AF65-F5344CB8AC3E}">
        <p14:creationId xmlns:p14="http://schemas.microsoft.com/office/powerpoint/2010/main" val="3173166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B3C3E4-4690-2E40-A80F-751731A4400D}"/>
              </a:ext>
            </a:extLst>
          </p:cNvPr>
          <p:cNvSpPr>
            <a:spLocks noGrp="1"/>
          </p:cNvSpPr>
          <p:nvPr>
            <p:ph type="title"/>
          </p:nvPr>
        </p:nvSpPr>
        <p:spPr/>
        <p:txBody>
          <a:bodyPr/>
          <a:lstStyle/>
          <a:p>
            <a:r>
              <a:rPr lang="en-US" dirty="0"/>
              <a:t>Methodology and Analysis</a:t>
            </a:r>
          </a:p>
        </p:txBody>
      </p:sp>
      <p:pic>
        <p:nvPicPr>
          <p:cNvPr id="4" name="Content Placeholder 3">
            <a:extLst>
              <a:ext uri="{FF2B5EF4-FFF2-40B4-BE49-F238E27FC236}">
                <a16:creationId xmlns:a16="http://schemas.microsoft.com/office/drawing/2014/main" xmlns="" id="{C298A388-6894-E042-84B7-D71B1A390F73}"/>
              </a:ext>
            </a:extLst>
          </p:cNvPr>
          <p:cNvPicPr>
            <a:picLocks noGrp="1" noChangeAspect="1"/>
          </p:cNvPicPr>
          <p:nvPr>
            <p:ph idx="1"/>
          </p:nvPr>
        </p:nvPicPr>
        <p:blipFill>
          <a:blip r:embed="rId2">
            <a:grayscl/>
          </a:blip>
          <a:stretch>
            <a:fillRect/>
          </a:stretch>
        </p:blipFill>
        <p:spPr>
          <a:xfrm>
            <a:off x="7332620" y="1253331"/>
            <a:ext cx="2758516" cy="4351338"/>
          </a:xfrm>
          <a:prstGeom prst="rect">
            <a:avLst/>
          </a:prstGeom>
        </p:spPr>
      </p:pic>
      <p:sp>
        <p:nvSpPr>
          <p:cNvPr id="5" name="TextBox 4">
            <a:extLst>
              <a:ext uri="{FF2B5EF4-FFF2-40B4-BE49-F238E27FC236}">
                <a16:creationId xmlns:a16="http://schemas.microsoft.com/office/drawing/2014/main" xmlns="" id="{30A16905-4355-344A-9091-753C77A9F8E3}"/>
              </a:ext>
            </a:extLst>
          </p:cNvPr>
          <p:cNvSpPr txBox="1"/>
          <p:nvPr/>
        </p:nvSpPr>
        <p:spPr>
          <a:xfrm>
            <a:off x="983848" y="1898248"/>
            <a:ext cx="6215605" cy="2031325"/>
          </a:xfrm>
          <a:prstGeom prst="rect">
            <a:avLst/>
          </a:prstGeom>
          <a:noFill/>
        </p:spPr>
        <p:txBody>
          <a:bodyPr wrap="square" rtlCol="0">
            <a:spAutoFit/>
          </a:bodyPr>
          <a:lstStyle/>
          <a:p>
            <a:r>
              <a:rPr lang="en-US" dirty="0"/>
              <a:t>Proposal of the Methodology.</a:t>
            </a:r>
          </a:p>
          <a:p>
            <a:endParaRPr lang="en-US" dirty="0"/>
          </a:p>
          <a:p>
            <a:r>
              <a:rPr lang="en-US" dirty="0"/>
              <a:t>The learning algorithm used in our paper is random forest. The time series data is acquired, smoothed and technical indicators are extracted. Technical indicators are parameters which provide insights to the expected stock price behavior in future. These technical indicators are then used to train the random forest.</a:t>
            </a:r>
          </a:p>
        </p:txBody>
      </p:sp>
    </p:spTree>
    <p:extLst>
      <p:ext uri="{BB962C8B-B14F-4D97-AF65-F5344CB8AC3E}">
        <p14:creationId xmlns:p14="http://schemas.microsoft.com/office/powerpoint/2010/main" val="1296228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B664EC-FE8D-F742-B1CA-DBDBD6D5FF30}"/>
              </a:ext>
            </a:extLst>
          </p:cNvPr>
          <p:cNvSpPr>
            <a:spLocks noGrp="1"/>
          </p:cNvSpPr>
          <p:nvPr>
            <p:ph type="title"/>
          </p:nvPr>
        </p:nvSpPr>
        <p:spPr/>
        <p:txBody>
          <a:bodyPr/>
          <a:lstStyle/>
          <a:p>
            <a:r>
              <a:rPr lang="en-US" dirty="0"/>
              <a:t>Data Preprocessing</a:t>
            </a:r>
          </a:p>
        </p:txBody>
      </p:sp>
      <p:pic>
        <p:nvPicPr>
          <p:cNvPr id="4" name="Content Placeholder 3">
            <a:extLst>
              <a:ext uri="{FF2B5EF4-FFF2-40B4-BE49-F238E27FC236}">
                <a16:creationId xmlns:a16="http://schemas.microsoft.com/office/drawing/2014/main" xmlns="" id="{28D7B8B3-7F3C-D44F-B67C-1F35DD9E38DE}"/>
              </a:ext>
            </a:extLst>
          </p:cNvPr>
          <p:cNvPicPr>
            <a:picLocks noGrp="1" noChangeAspect="1"/>
          </p:cNvPicPr>
          <p:nvPr>
            <p:ph idx="1"/>
          </p:nvPr>
        </p:nvPicPr>
        <p:blipFill>
          <a:blip r:embed="rId2"/>
          <a:stretch>
            <a:fillRect/>
          </a:stretch>
        </p:blipFill>
        <p:spPr>
          <a:xfrm>
            <a:off x="5887362" y="1678710"/>
            <a:ext cx="4786592" cy="2781099"/>
          </a:xfrm>
          <a:prstGeom prst="rect">
            <a:avLst/>
          </a:prstGeom>
        </p:spPr>
      </p:pic>
      <p:sp>
        <p:nvSpPr>
          <p:cNvPr id="5" name="TextBox 4">
            <a:extLst>
              <a:ext uri="{FF2B5EF4-FFF2-40B4-BE49-F238E27FC236}">
                <a16:creationId xmlns:a16="http://schemas.microsoft.com/office/drawing/2014/main" xmlns="" id="{579EB419-B46D-C34F-9C1A-777032E1C051}"/>
              </a:ext>
            </a:extLst>
          </p:cNvPr>
          <p:cNvSpPr txBox="1"/>
          <p:nvPr/>
        </p:nvSpPr>
        <p:spPr>
          <a:xfrm>
            <a:off x="590309" y="1690688"/>
            <a:ext cx="5127585" cy="4370427"/>
          </a:xfrm>
          <a:prstGeom prst="rect">
            <a:avLst/>
          </a:prstGeom>
          <a:noFill/>
        </p:spPr>
        <p:txBody>
          <a:bodyPr wrap="square" rtlCol="0">
            <a:spAutoFit/>
          </a:bodyPr>
          <a:lstStyle/>
          <a:p>
            <a:r>
              <a:rPr lang="en-US" sz="1600" dirty="0"/>
              <a:t>The time series historical stock data is first exponentially smoothed. </a:t>
            </a:r>
          </a:p>
          <a:p>
            <a:r>
              <a:rPr lang="en-US" sz="1600" dirty="0"/>
              <a:t>Exponential smoothing applies more weightage to the recent observation and exponentially decreasing weights to past observations</a:t>
            </a:r>
          </a:p>
          <a:p>
            <a:r>
              <a:rPr lang="en-US" sz="1600" dirty="0"/>
              <a:t>This smoothing removes random variation or noise from the historical data allowing the model to easily identify long term price trend in the stock price behavior.</a:t>
            </a:r>
          </a:p>
          <a:p>
            <a:endParaRPr lang="en-US" sz="1600" dirty="0"/>
          </a:p>
          <a:p>
            <a:endParaRPr lang="en-US" sz="1600" dirty="0"/>
          </a:p>
          <a:p>
            <a:endParaRPr lang="en-US" sz="1600" dirty="0"/>
          </a:p>
          <a:p>
            <a:r>
              <a:rPr lang="en-US" sz="1600" dirty="0"/>
              <a:t>When the value of </a:t>
            </a:r>
            <a:r>
              <a:rPr lang="en-US" sz="1600" dirty="0" err="1"/>
              <a:t>target_i</a:t>
            </a:r>
            <a:r>
              <a:rPr lang="en-US" sz="1600" dirty="0"/>
              <a:t> is +1, it indicates that there is a positive shift in the price after d days and -1 indicates that there is a negative shift after d days.</a:t>
            </a:r>
          </a:p>
          <a:p>
            <a:endParaRPr lang="en-US" dirty="0"/>
          </a:p>
          <a:p>
            <a:endParaRPr lang="en-US" dirty="0"/>
          </a:p>
          <a:p>
            <a:r>
              <a:rPr lang="en-US" dirty="0"/>
              <a:t> </a:t>
            </a:r>
          </a:p>
        </p:txBody>
      </p:sp>
      <p:pic>
        <p:nvPicPr>
          <p:cNvPr id="6" name="Picture 5">
            <a:extLst>
              <a:ext uri="{FF2B5EF4-FFF2-40B4-BE49-F238E27FC236}">
                <a16:creationId xmlns:a16="http://schemas.microsoft.com/office/drawing/2014/main" xmlns="" id="{606CB4CE-A1E2-9547-924F-B575AE866377}"/>
              </a:ext>
            </a:extLst>
          </p:cNvPr>
          <p:cNvPicPr>
            <a:picLocks noChangeAspect="1"/>
          </p:cNvPicPr>
          <p:nvPr/>
        </p:nvPicPr>
        <p:blipFill>
          <a:blip r:embed="rId3"/>
          <a:stretch>
            <a:fillRect/>
          </a:stretch>
        </p:blipFill>
        <p:spPr>
          <a:xfrm>
            <a:off x="6251696" y="4471787"/>
            <a:ext cx="3930570" cy="707503"/>
          </a:xfrm>
          <a:prstGeom prst="rect">
            <a:avLst/>
          </a:prstGeom>
        </p:spPr>
      </p:pic>
      <p:pic>
        <p:nvPicPr>
          <p:cNvPr id="8" name="Picture 7">
            <a:extLst>
              <a:ext uri="{FF2B5EF4-FFF2-40B4-BE49-F238E27FC236}">
                <a16:creationId xmlns:a16="http://schemas.microsoft.com/office/drawing/2014/main" xmlns="" id="{876D7511-C3E3-CC41-83B4-2E7B589E2E11}"/>
              </a:ext>
            </a:extLst>
          </p:cNvPr>
          <p:cNvPicPr>
            <a:picLocks noChangeAspect="1"/>
          </p:cNvPicPr>
          <p:nvPr/>
        </p:nvPicPr>
        <p:blipFill>
          <a:blip r:embed="rId4"/>
          <a:stretch>
            <a:fillRect/>
          </a:stretch>
        </p:blipFill>
        <p:spPr>
          <a:xfrm>
            <a:off x="1274581" y="3739404"/>
            <a:ext cx="3471038" cy="720405"/>
          </a:xfrm>
          <a:prstGeom prst="rect">
            <a:avLst/>
          </a:prstGeom>
        </p:spPr>
      </p:pic>
    </p:spTree>
    <p:extLst>
      <p:ext uri="{BB962C8B-B14F-4D97-AF65-F5344CB8AC3E}">
        <p14:creationId xmlns:p14="http://schemas.microsoft.com/office/powerpoint/2010/main" val="1726426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26401-8146-064D-A3E4-DF1A0893DBBE}"/>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xmlns="" id="{AC415452-201F-7B4F-B08E-F6DC1FA47D87}"/>
              </a:ext>
            </a:extLst>
          </p:cNvPr>
          <p:cNvSpPr>
            <a:spLocks noGrp="1"/>
          </p:cNvSpPr>
          <p:nvPr>
            <p:ph idx="1"/>
          </p:nvPr>
        </p:nvSpPr>
        <p:spPr>
          <a:xfrm>
            <a:off x="838200" y="1825625"/>
            <a:ext cx="5562600" cy="4351338"/>
          </a:xfrm>
        </p:spPr>
        <p:txBody>
          <a:bodyPr/>
          <a:lstStyle/>
          <a:p>
            <a:r>
              <a:rPr lang="en-US" dirty="0"/>
              <a:t>Technical Indicators are important parameters that are calculated from time series stock data that aim to forecast financial market direction. They are tools which are widely used by investors to check for bearish or bullish signals. </a:t>
            </a:r>
          </a:p>
          <a:p>
            <a:endParaRPr lang="en-US" dirty="0"/>
          </a:p>
          <a:p>
            <a:endParaRPr lang="en-US" dirty="0"/>
          </a:p>
        </p:txBody>
      </p:sp>
      <p:pic>
        <p:nvPicPr>
          <p:cNvPr id="4" name="Picture 3">
            <a:extLst>
              <a:ext uri="{FF2B5EF4-FFF2-40B4-BE49-F238E27FC236}">
                <a16:creationId xmlns:a16="http://schemas.microsoft.com/office/drawing/2014/main" xmlns="" id="{B80EC2E6-8890-344C-BAAF-6BFFDFCA0C40}"/>
              </a:ext>
            </a:extLst>
          </p:cNvPr>
          <p:cNvPicPr>
            <a:picLocks noChangeAspect="1"/>
          </p:cNvPicPr>
          <p:nvPr/>
        </p:nvPicPr>
        <p:blipFill>
          <a:blip r:embed="rId2"/>
          <a:stretch>
            <a:fillRect/>
          </a:stretch>
        </p:blipFill>
        <p:spPr>
          <a:xfrm>
            <a:off x="6786944" y="821803"/>
            <a:ext cx="4566856" cy="4566856"/>
          </a:xfrm>
          <a:prstGeom prst="rect">
            <a:avLst/>
          </a:prstGeom>
        </p:spPr>
      </p:pic>
      <p:sp>
        <p:nvSpPr>
          <p:cNvPr id="5" name="TextBox 4">
            <a:extLst>
              <a:ext uri="{FF2B5EF4-FFF2-40B4-BE49-F238E27FC236}">
                <a16:creationId xmlns:a16="http://schemas.microsoft.com/office/drawing/2014/main" xmlns="" id="{603E2C4B-1437-214E-8C52-B4B219757263}"/>
              </a:ext>
            </a:extLst>
          </p:cNvPr>
          <p:cNvSpPr txBox="1"/>
          <p:nvPr/>
        </p:nvSpPr>
        <p:spPr>
          <a:xfrm>
            <a:off x="7395258" y="5199006"/>
            <a:ext cx="3958542" cy="646331"/>
          </a:xfrm>
          <a:prstGeom prst="rect">
            <a:avLst/>
          </a:prstGeom>
          <a:noFill/>
        </p:spPr>
        <p:txBody>
          <a:bodyPr wrap="square" rtlCol="0">
            <a:spAutoFit/>
          </a:bodyPr>
          <a:lstStyle/>
          <a:p>
            <a:r>
              <a:rPr lang="en-US" i="1" dirty="0"/>
              <a:t>MACD of stock price (Moving Average Convergence/Divergence Oscillator)</a:t>
            </a:r>
          </a:p>
        </p:txBody>
      </p:sp>
    </p:spTree>
    <p:extLst>
      <p:ext uri="{BB962C8B-B14F-4D97-AF65-F5344CB8AC3E}">
        <p14:creationId xmlns:p14="http://schemas.microsoft.com/office/powerpoint/2010/main" val="1044113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5857</TotalTime>
  <Words>1738</Words>
  <Application>Microsoft Office PowerPoint</Application>
  <PresentationFormat>Widescreen</PresentationFormat>
  <Paragraphs>279</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Predicting the direction of stock market prices using  random forest </vt:lpstr>
      <vt:lpstr>Introduction</vt:lpstr>
      <vt:lpstr>Outline</vt:lpstr>
      <vt:lpstr>Techniques use to Predict the stock</vt:lpstr>
      <vt:lpstr>Algorithms </vt:lpstr>
      <vt:lpstr>Controversy </vt:lpstr>
      <vt:lpstr>Methodology and Analysis</vt:lpstr>
      <vt:lpstr>Data Preprocessing</vt:lpstr>
      <vt:lpstr>Feature Extraction</vt:lpstr>
      <vt:lpstr>Feature Extraction</vt:lpstr>
      <vt:lpstr>Feature Extraction</vt:lpstr>
      <vt:lpstr>Feature Extraction</vt:lpstr>
      <vt:lpstr>Feature Extraction</vt:lpstr>
      <vt:lpstr>Feature Extraction</vt:lpstr>
      <vt:lpstr>Feature Extraction</vt:lpstr>
      <vt:lpstr>Test for linear separability </vt:lpstr>
      <vt:lpstr>Random Forest </vt:lpstr>
      <vt:lpstr>Random Forest</vt:lpstr>
      <vt:lpstr>Random Forest in Stock Prediction - Definitions</vt:lpstr>
      <vt:lpstr>The choice for the splitting criterion - Gini impurity  </vt:lpstr>
      <vt:lpstr> The choice for the splitting criterion  Shannon entropy  </vt:lpstr>
      <vt:lpstr>The choice for the splitting criterion  - heuristic approach  </vt:lpstr>
      <vt:lpstr>Random Forest Algorithm</vt:lpstr>
      <vt:lpstr>Psuedocode</vt:lpstr>
      <vt:lpstr>Visualization</vt:lpstr>
      <vt:lpstr>Result</vt:lpstr>
      <vt:lpstr>Result</vt:lpstr>
      <vt:lpstr>Result</vt:lpstr>
      <vt:lpstr>Result</vt:lpstr>
      <vt:lpstr>Result</vt:lpstr>
      <vt:lpstr>Result</vt:lpstr>
      <vt:lpstr>Result</vt:lpstr>
      <vt:lpstr>Comparation</vt:lpstr>
      <vt:lpstr>Conclusion</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direction of stock market prices using random forest </dc:title>
  <dc:creator>Nguyen Nghi</dc:creator>
  <cp:lastModifiedBy>Phuong Nghi Phan Ly</cp:lastModifiedBy>
  <cp:revision>53</cp:revision>
  <dcterms:created xsi:type="dcterms:W3CDTF">2019-05-29T06:15:10Z</dcterms:created>
  <dcterms:modified xsi:type="dcterms:W3CDTF">2019-06-02T08:51:34Z</dcterms:modified>
</cp:coreProperties>
</file>